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39"/>
  </p:notesMasterIdLst>
  <p:sldIdLst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292" r:id="rId23"/>
    <p:sldId id="293" r:id="rId24"/>
    <p:sldId id="320" r:id="rId25"/>
    <p:sldId id="298" r:id="rId26"/>
    <p:sldId id="299" r:id="rId27"/>
    <p:sldId id="300" r:id="rId28"/>
    <p:sldId id="301" r:id="rId29"/>
    <p:sldId id="302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00FF"/>
    <a:srgbClr val="0F2142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Flsala\Unprotected\S&amp;M_Public\Ibrahim%20Canliel\Revision\Old%20version\Fares%20Comparison%20working%20file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 rtl="0">
              <a:defRPr kumimoji="1" lang="ru-RU" altLang="en-US" sz="1600" b="1" kern="12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+mn-cs"/>
              </a:defRPr>
            </a:pPr>
            <a:r>
              <a:rPr kumimoji="1" lang="ru-RU" altLang="en-US" sz="1600" b="1" i="0" u="none" strike="noStrike" kern="1200" baseline="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34" charset="-128"/>
                <a:cs typeface="+mn-cs"/>
              </a:rPr>
              <a:t>Пунктуальность АО "Эйр Астана"</a:t>
            </a:r>
          </a:p>
        </c:rich>
      </c:tx>
      <c:layout>
        <c:manualLayout>
          <c:xMode val="edge"/>
          <c:yMode val="edge"/>
          <c:x val="0.30244191630019984"/>
          <c:y val="4.8020488003019793E-2"/>
        </c:manualLayout>
      </c:layout>
    </c:title>
    <c:plotArea>
      <c:layout>
        <c:manualLayout>
          <c:layoutTarget val="inner"/>
          <c:xMode val="edge"/>
          <c:yMode val="edge"/>
          <c:x val="8.8110236220472565E-2"/>
          <c:y val="0.20694444444444896"/>
          <c:w val="0.89634572232875664"/>
          <c:h val="0.70642716535433059"/>
        </c:manualLayout>
      </c:layout>
      <c:lineChart>
        <c:grouping val="standard"/>
        <c:ser>
          <c:idx val="0"/>
          <c:order val="0"/>
          <c:tx>
            <c:strRef>
              <c:f>Punctuality!$D$21</c:f>
              <c:strCache>
                <c:ptCount val="1"/>
                <c:pt idx="0">
                  <c:v>AA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lang="ru-RU" sz="1400" b="1"/>
                </a:pPr>
                <a:endParaRPr lang="ru-RU"/>
              </a:p>
            </c:txPr>
            <c:showVal val="1"/>
          </c:dLbls>
          <c:cat>
            <c:numRef>
              <c:f>Punctuality!$A$22:$A$26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Punctuality!$D$22:$D$26</c:f>
              <c:numCache>
                <c:formatCode>0.00%</c:formatCode>
                <c:ptCount val="5"/>
                <c:pt idx="0">
                  <c:v>0.79100000000000004</c:v>
                </c:pt>
                <c:pt idx="1">
                  <c:v>0.82520000000000004</c:v>
                </c:pt>
                <c:pt idx="2">
                  <c:v>0.82290000000000063</c:v>
                </c:pt>
                <c:pt idx="3">
                  <c:v>0.84580000000000766</c:v>
                </c:pt>
                <c:pt idx="4">
                  <c:v>0.88500000000000179</c:v>
                </c:pt>
              </c:numCache>
            </c:numRef>
          </c:val>
        </c:ser>
        <c:marker val="1"/>
        <c:axId val="48157824"/>
        <c:axId val="48159360"/>
      </c:lineChart>
      <c:catAx>
        <c:axId val="481578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ru-RU" b="1"/>
            </a:pPr>
            <a:endParaRPr lang="ru-RU"/>
          </a:p>
        </c:txPr>
        <c:crossAx val="48159360"/>
        <c:crosses val="autoZero"/>
        <c:auto val="1"/>
        <c:lblAlgn val="ctr"/>
        <c:lblOffset val="100"/>
      </c:catAx>
      <c:valAx>
        <c:axId val="48159360"/>
        <c:scaling>
          <c:orientation val="minMax"/>
        </c:scaling>
        <c:axPos val="l"/>
        <c:majorGridlines/>
        <c:numFmt formatCode="0.00%" sourceLinked="1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48157824"/>
        <c:crosses val="autoZero"/>
        <c:crossBetween val="between"/>
      </c:valAx>
    </c:plotArea>
    <c:plotVisOnly val="1"/>
    <c:dispBlanksAs val="gap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A46F73-592C-4FC6-934E-66B4DA40CBEC}" type="datetimeFigureOut">
              <a:rPr lang="en-US"/>
              <a:pPr>
                <a:defRPr/>
              </a:pPr>
              <a:t>2/27/2015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3EFC28E-B13A-4DE2-AA05-F8CB0175E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>
              <a:ea typeface="ＭＳ Ｐゴシック" pitchFamily="34" charset="-128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2F7246-9ABB-413E-A923-265017B8009D}" type="slidenum">
              <a:rPr lang="ru-RU" altLang="ru-RU" smtClean="0">
                <a:ea typeface="ＭＳ Ｐゴシック" pitchFamily="34" charset="-128"/>
              </a:rPr>
              <a:pPr/>
              <a:t>1</a:t>
            </a:fld>
            <a:endParaRPr lang="ru-RU" altLang="ru-RU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>
              <a:ea typeface="ＭＳ Ｐゴシック" pitchFamily="34" charset="-128"/>
            </a:endParaRP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43FC32-957A-42FE-A649-D5BD373631AE}" type="slidenum">
              <a:rPr lang="ru-RU" altLang="ru-RU" smtClean="0">
                <a:ea typeface="ＭＳ Ｐゴシック" pitchFamily="34" charset="-128"/>
              </a:rPr>
              <a:pPr/>
              <a:t>28</a:t>
            </a:fld>
            <a:endParaRPr lang="ru-RU" altLang="ru-RU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0DEC28-865B-4E6D-AE38-794CF6B40467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85750" indent="-285750" algn="just">
              <a:lnSpc>
                <a:spcPct val="85000"/>
              </a:lnSpc>
              <a:spcBef>
                <a:spcPct val="35000"/>
              </a:spcBef>
              <a:spcAft>
                <a:spcPct val="550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3B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Within last 3 years 21 brand new aircraft were delivered directly from the production line.</a:t>
            </a:r>
          </a:p>
          <a:p>
            <a:pPr marL="285750" lvl="1" indent="-285750" algn="just">
              <a:lnSpc>
                <a:spcPct val="85000"/>
              </a:lnSpc>
              <a:spcBef>
                <a:spcPct val="35000"/>
              </a:spcBef>
              <a:spcAft>
                <a:spcPct val="550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3B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Current fleet of 30 Western aircraft. Purchase of 11 brand new aircraft without any additional state or shareholders’ funds or guarantees with investing</a:t>
            </a:r>
            <a:r>
              <a:rPr lang="ru-RU" altLang="en-US" dirty="0" smtClean="0">
                <a:solidFill>
                  <a:srgbClr val="003B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srgbClr val="003B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USD 624</a:t>
            </a:r>
            <a:r>
              <a:rPr lang="ru-RU" altLang="en-US" dirty="0" smtClean="0">
                <a:solidFill>
                  <a:srgbClr val="003B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en-US" dirty="0" smtClean="0">
                <a:solidFill>
                  <a:srgbClr val="003B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million </a:t>
            </a:r>
          </a:p>
          <a:p>
            <a:pPr marL="285750" indent="-285750" algn="just">
              <a:lnSpc>
                <a:spcPct val="85000"/>
              </a:lnSpc>
              <a:spcBef>
                <a:spcPct val="35000"/>
              </a:spcBef>
              <a:spcAft>
                <a:spcPct val="550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3B68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As result of the fleet restructuring the average age is now only 5,4 years. </a:t>
            </a:r>
          </a:p>
        </p:txBody>
      </p:sp>
      <p:sp>
        <p:nvSpPr>
          <p:cNvPr id="512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860981-CB9C-4BC2-9512-9A9A1D8DAABB}" type="slidenum">
              <a:rPr lang="ru-RU" altLang="ru-RU" smtClean="0">
                <a:ea typeface="ＭＳ Ｐゴシック" pitchFamily="34" charset="-128"/>
              </a:rPr>
              <a:pPr/>
              <a:t>5</a:t>
            </a:fld>
            <a:endParaRPr lang="ru-RU" altLang="ru-RU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14400" eaLnBrk="1" hangingPunct="1"/>
            <a:endParaRPr lang="ru-RU" altLang="ru-RU" smtClean="0">
              <a:ea typeface="ＭＳ Ｐゴシック" pitchFamily="34" charset="-128"/>
            </a:endParaRPr>
          </a:p>
        </p:txBody>
      </p:sp>
      <p:sp>
        <p:nvSpPr>
          <p:cNvPr id="522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4FBD0355-8373-4B32-AFB6-4251810DA697}" type="slidenum">
              <a:rPr lang="ru-RU" altLang="ru-RU" sz="1200" b="0">
                <a:latin typeface="Calibri" pitchFamily="34" charset="0"/>
              </a:rPr>
              <a:pPr algn="r" defTabSz="914400"/>
              <a:t>6</a:t>
            </a:fld>
            <a:endParaRPr lang="ru-RU" altLang="ru-RU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914400" eaLnBrk="1" hangingPunct="1"/>
            <a:endParaRPr lang="ru-RU" altLang="ru-RU" dirty="0" smtClean="0">
              <a:ea typeface="ＭＳ Ｐゴシック" pitchFamily="34" charset="-128"/>
            </a:endParaRPr>
          </a:p>
        </p:txBody>
      </p:sp>
      <p:sp>
        <p:nvSpPr>
          <p:cNvPr id="532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defTabSz="914400"/>
            <a:fld id="{F32BD827-D11B-447D-A3FD-A97E7E60222D}" type="slidenum">
              <a:rPr lang="ru-RU" altLang="ru-RU" sz="1200" b="0">
                <a:latin typeface="Calibri" pitchFamily="34" charset="0"/>
              </a:rPr>
              <a:pPr algn="r" defTabSz="914400"/>
              <a:t>8</a:t>
            </a:fld>
            <a:endParaRPr lang="ru-RU" altLang="ru-RU" sz="1200" b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BAEB4C-0183-4901-9F7B-8D6931B8B00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altLang="ru-RU" smtClean="0">
                <a:ea typeface="ＭＳ Ｐゴシック" pitchFamily="34" charset="-128"/>
              </a:rPr>
              <a:t>Надо уточнить кол-во бортов!</a:t>
            </a:r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FF02F8-5F06-40D8-B5CC-5532A33B1F7D}" type="slidenum">
              <a:rPr lang="ru-RU" altLang="ru-RU" smtClean="0">
                <a:ea typeface="ＭＳ Ｐゴシック" pitchFamily="34" charset="-128"/>
              </a:rPr>
              <a:pPr/>
              <a:t>22</a:t>
            </a:fld>
            <a:endParaRPr lang="ru-RU" altLang="ru-RU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>
              <a:ea typeface="ＭＳ Ｐゴシック" pitchFamily="34" charset="-128"/>
            </a:endParaRPr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B504EC-E1C5-4750-A541-E461D51C1B38}" type="slidenum">
              <a:rPr lang="ru-RU" altLang="ru-RU" smtClean="0">
                <a:ea typeface="ＭＳ Ｐゴシック" pitchFamily="34" charset="-128"/>
              </a:rPr>
              <a:pPr/>
              <a:t>25</a:t>
            </a:fld>
            <a:endParaRPr lang="ru-RU" altLang="ru-RU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>
              <a:ea typeface="ＭＳ Ｐゴシック" pitchFamily="34" charset="-128"/>
            </a:endParaRP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EFAB2-6D4F-4D8C-B755-5572F8B8AEEA}" type="slidenum">
              <a:rPr lang="ru-RU" altLang="ru-RU" smtClean="0">
                <a:ea typeface="ＭＳ Ｐゴシック" pitchFamily="34" charset="-128"/>
              </a:rPr>
              <a:pPr/>
              <a:t>26</a:t>
            </a:fld>
            <a:endParaRPr lang="ru-RU" altLang="ru-RU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9693-5632-4EAB-BFED-7E150071DC62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8AC8B-F091-4408-B8CB-0501039E6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E47AE-2F69-49EC-AAE4-CAE309806654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2F744-539B-4CDD-ACBE-9C83184EB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FBCAB-4BC1-4B79-A97B-02AEC4396C09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65735-EF22-4CAC-9182-E3C7CCA8FC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49693-5632-4EAB-BFED-7E150071DC6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8AC8B-F091-4408-B8CB-0501039E60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97D26-658F-4E7D-A619-D4C411F744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485D-84B0-4AFD-A387-D2554945E0C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86AD0-B0C3-49D4-9D05-429FE0EDE67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5895D-5F6D-4C24-88E8-DCCF836925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A6A1F-9ADF-44F0-B7C6-D72E375DE9B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E9B59-3EC1-445A-B1B1-B9743CF604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3DE82-EC44-45DF-B50C-8047EC609C8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95DB8-65AC-4629-818C-9AD0A2658E3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AF19A-93F1-4091-9E31-CBBC423C7E3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9C6E0-71E9-43FB-9930-3D38AE64BC6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6B8FF-09C0-4164-AF12-2BFB681115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43B2-C370-46DF-B8FF-FFE7ED6219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75E32-718C-4BA5-9AC8-73AE27FF636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F79A1-2F03-4818-9CE4-969D0E088A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97D26-658F-4E7D-A619-D4C411F7448C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9485D-84B0-4AFD-A387-D2554945E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D1C52-0976-4100-BD8E-959EFA9B196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9BF7-0D5C-46CB-8526-96252D50139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E47AE-2F69-49EC-AAE4-CAE3098066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2F744-539B-4CDD-ACBE-9C83184EB7E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FBCAB-4BC1-4B79-A97B-02AEC4396C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65735-EF22-4CAC-9182-E3C7CCA8FC6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86AD0-B0C3-49D4-9D05-429FE0EDE67A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5895D-5F6D-4C24-88E8-DCCF836925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A6A1F-9ADF-44F0-B7C6-D72E375DE9B7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E9B59-3EC1-445A-B1B1-B9743CF60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3DE82-EC44-45DF-B50C-8047EC609C81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95DB8-65AC-4629-818C-9AD0A2658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AF19A-93F1-4091-9E31-CBBC423C7E37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9C6E0-71E9-43FB-9930-3D38AE64BC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6B8FF-09C0-4164-AF12-2BFB681115D6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343B2-C370-46DF-B8FF-FFE7ED6219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75E32-718C-4BA5-9AC8-73AE27FF636D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F79A1-2F03-4818-9CE4-969D0E088A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D1C52-0976-4100-BD8E-959EFA9B196D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69BF7-0D5C-46CB-8526-96252D501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39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1D0734-536D-40C8-9AA4-8871ED63728F}" type="datetimeFigureOut">
              <a:rPr lang="ru-RU"/>
              <a:pPr>
                <a:defRPr/>
              </a:pPr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788373-907B-4A41-BEEC-B05D966849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39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1D0734-536D-40C8-9AA4-8871ED63728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27.02.2015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788373-907B-4A41-BEEC-B05D966849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18" Type="http://schemas.openxmlformats.org/officeDocument/2006/relationships/image" Target="../media/image27.png"/><Relationship Id="rId3" Type="http://schemas.openxmlformats.org/officeDocument/2006/relationships/image" Target="../media/image12.jpe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jpe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24" Type="http://schemas.openxmlformats.org/officeDocument/2006/relationships/image" Target="../media/image5.pn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23" Type="http://schemas.openxmlformats.org/officeDocument/2006/relationships/image" Target="../media/image4.png"/><Relationship Id="rId10" Type="http://schemas.openxmlformats.org/officeDocument/2006/relationships/image" Target="../media/image19.jpe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Relationship Id="rId2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 descr="Bozhen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6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75656" y="4797152"/>
            <a:ext cx="6564312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ru-RU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ПРЕЗЕНТАЦИЯ АВИАКОМПАНИИ «ЭЙР АСТАНА»</a:t>
            </a:r>
          </a:p>
          <a:p>
            <a:pPr algn="ctr">
              <a:defRPr/>
            </a:pPr>
            <a:r>
              <a:rPr kumimoji="1" lang="ru-RU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kumimoji="1" lang="ru-RU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2015</a:t>
            </a:r>
            <a:r>
              <a:rPr kumimoji="1" lang="en-US" alt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kumimoji="1"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г</a:t>
            </a:r>
            <a:r>
              <a:rPr kumimoji="1" lang="ru-RU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</a:t>
            </a: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0" y="5883436"/>
            <a:ext cx="9144000" cy="566737"/>
            <a:chOff x="0" y="5094816"/>
            <a:chExt cx="9144000" cy="56643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5094816"/>
              <a:ext cx="9144000" cy="566432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078" name="Рисунок 6" descr="rgb_medals_small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5130474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Рисунок 7" descr="s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63688" y="5304565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Рисунок 8" descr="logo_wh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36296" y="5210944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8229600" cy="7191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6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+mn-cs"/>
              </a:rPr>
              <a:t>Эконом-класс – 193 места</a:t>
            </a:r>
            <a:endParaRPr lang="en-US" altLang="ru-RU" sz="3600" kern="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95536" y="980728"/>
            <a:ext cx="8223250" cy="4522787"/>
          </a:xfrm>
          <a:effectLst>
            <a:softEdge rad="112500"/>
          </a:effectLst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4342" name="Рисунок 6" descr="rgb_medals_small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3" name="Рисунок 7" descr="s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4" name="Рисунок 8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 rot="10800000" flipH="1" flipV="1">
            <a:off x="468313" y="0"/>
            <a:ext cx="8021637" cy="765175"/>
          </a:xfrm>
        </p:spPr>
        <p:txBody>
          <a:bodyPr anchor="t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2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+mn-cs"/>
              </a:rPr>
              <a:t>Обновление бизнес класса </a:t>
            </a:r>
            <a:r>
              <a:rPr lang="en-US" altLang="ru-RU" sz="32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  <a:cs typeface="+mn-cs"/>
              </a:rPr>
              <a:t>Boeing 757</a:t>
            </a:r>
            <a:br>
              <a:rPr lang="en-US" altLang="ru-RU" sz="32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  <a:cs typeface="+mn-cs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altLang="en-US" dirty="0" smtClean="0"/>
          </a:p>
        </p:txBody>
      </p:sp>
      <p:pic>
        <p:nvPicPr>
          <p:cNvPr id="15363" name="Рисунок 7" descr="DSC_5515-4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985838"/>
            <a:ext cx="8021637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5366" name="Рисунок 6" descr="rgb_medals_small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Рисунок 7" descr="s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Рисунок 8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Содержимое 3" descr="DSC_55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1413" y="1025525"/>
            <a:ext cx="6783387" cy="4527550"/>
          </a:xfrm>
        </p:spPr>
      </p:pic>
      <p:sp>
        <p:nvSpPr>
          <p:cNvPr id="6" name="Прямоугольник 5"/>
          <p:cNvSpPr/>
          <p:nvPr/>
        </p:nvSpPr>
        <p:spPr>
          <a:xfrm>
            <a:off x="611188" y="71438"/>
            <a:ext cx="7993062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Эконом класс </a:t>
            </a:r>
            <a:r>
              <a:rPr lang="en-US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Boeing 757-200 (</a:t>
            </a:r>
            <a:r>
              <a:rPr 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новое оформление)</a:t>
            </a:r>
            <a:endParaRPr lang="ru-RU" dirty="0">
              <a:solidFill>
                <a:srgbClr val="003B68"/>
              </a:solidFill>
              <a:latin typeface="Arial" charset="0"/>
            </a:endParaRPr>
          </a:p>
        </p:txBody>
      </p:sp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390" name="Рисунок 7" descr="rgb_medals_small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1" name="Рисунок 8" descr="s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92" name="Рисунок 9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6477000" cy="411163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+mn-cs"/>
              </a:rPr>
              <a:t>Униформа бортпроводников</a:t>
            </a:r>
            <a:endParaRPr lang="en-US" sz="2800" kern="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17411" name="Picture 2" descr="\\Flsala\Human_Resources_&amp;_Administration\Photos HR\Форум 2012 для Интранета\На контроль\DSC_8026.JPG"/>
          <p:cNvPicPr>
            <a:picLocks noChangeAspect="1" noChangeArrowheads="1"/>
          </p:cNvPicPr>
          <p:nvPr/>
        </p:nvPicPr>
        <p:blipFill>
          <a:blip r:embed="rId2" cstate="print"/>
          <a:srcRect t="1712"/>
          <a:stretch>
            <a:fillRect/>
          </a:stretch>
        </p:blipFill>
        <p:spPr bwMode="auto">
          <a:xfrm>
            <a:off x="0" y="881063"/>
            <a:ext cx="914400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</a:blip>
          <a:srcRect/>
          <a:stretch>
            <a:fillRect l="-1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95288" y="4437063"/>
            <a:ext cx="5545137" cy="1223962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spc="-150" dirty="0" smtClean="0">
                <a:solidFill>
                  <a:schemeClr val="bg1"/>
                </a:solidFill>
                <a:latin typeface="Arial Narrow" pitchFamily="34" charset="0"/>
              </a:rPr>
              <a:t>ECONOMY  SLEEPER </a:t>
            </a:r>
            <a:br>
              <a:rPr lang="en-US" sz="4000" spc="-150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4000" spc="-150" dirty="0" smtClean="0">
                <a:solidFill>
                  <a:schemeClr val="bg1"/>
                </a:solidFill>
                <a:latin typeface="Arial Narrow" pitchFamily="34" charset="0"/>
              </a:rPr>
              <a:t>PRODUCT</a:t>
            </a:r>
            <a:endParaRPr lang="ru-RU" sz="4000" spc="-150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2" name="Группа 3"/>
          <p:cNvGrpSpPr/>
          <p:nvPr/>
        </p:nvGrpSpPr>
        <p:grpSpPr>
          <a:xfrm>
            <a:off x="0" y="5949280"/>
            <a:ext cx="9144000" cy="566928"/>
            <a:chOff x="0" y="5445224"/>
            <a:chExt cx="9144000" cy="56692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6" name="Рисунок 5" descr="rgb_medals_small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4" y="5517232"/>
              <a:ext cx="1152127" cy="418798"/>
            </a:xfrm>
            <a:prstGeom prst="rect">
              <a:avLst/>
            </a:prstGeom>
          </p:spPr>
        </p:pic>
        <p:pic>
          <p:nvPicPr>
            <p:cNvPr id="7" name="Рисунок 6" descr="sit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696" y="5661248"/>
              <a:ext cx="792088" cy="102637"/>
            </a:xfrm>
            <a:prstGeom prst="rect">
              <a:avLst/>
            </a:prstGeom>
          </p:spPr>
        </p:pic>
        <p:pic>
          <p:nvPicPr>
            <p:cNvPr id="8" name="Рисунок 7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7236296" y="5549272"/>
              <a:ext cx="1376102" cy="3383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92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ctrTitle"/>
          </p:nvPr>
        </p:nvSpPr>
        <p:spPr>
          <a:xfrm>
            <a:off x="684213" y="260350"/>
            <a:ext cx="7772400" cy="1223963"/>
          </a:xfrm>
        </p:spPr>
        <p:txBody>
          <a:bodyPr/>
          <a:lstStyle/>
          <a:p>
            <a:pPr eaLnBrk="1" hangingPunct="1"/>
            <a:r>
              <a:rPr lang="ru-RU" sz="2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Преимущества перед полетом</a:t>
            </a:r>
          </a:p>
        </p:txBody>
      </p:sp>
      <p:sp useBgFill="1">
        <p:nvSpPr>
          <p:cNvPr id="4" name="TextBox 3"/>
          <p:cNvSpPr txBox="1"/>
          <p:nvPr/>
        </p:nvSpPr>
        <p:spPr>
          <a:xfrm>
            <a:off x="0" y="3068960"/>
            <a:ext cx="4895850" cy="28940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600" dirty="0">
                <a:solidFill>
                  <a:schemeClr val="bg1"/>
                </a:solidFill>
                <a:latin typeface="Arial Narrow" pitchFamily="34" charset="0"/>
              </a:rPr>
              <a:t>Номад клуб</a:t>
            </a:r>
            <a:r>
              <a:rPr lang="en-US" sz="2600" dirty="0">
                <a:solidFill>
                  <a:schemeClr val="bg1"/>
                </a:solidFill>
                <a:latin typeface="Arial Narrow" pitchFamily="34" charset="0"/>
              </a:rPr>
              <a:t> = +25%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600" dirty="0">
              <a:solidFill>
                <a:schemeClr val="bg1"/>
              </a:solidFill>
              <a:latin typeface="Arial Narrow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600" dirty="0">
                <a:solidFill>
                  <a:schemeClr val="bg1"/>
                </a:solidFill>
                <a:latin typeface="Arial Narrow" pitchFamily="34" charset="0"/>
              </a:rPr>
              <a:t>Приоритетная регистрация</a:t>
            </a:r>
            <a:endParaRPr lang="en-US" sz="2600" dirty="0">
              <a:solidFill>
                <a:schemeClr val="bg1"/>
              </a:solidFill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600" dirty="0">
              <a:solidFill>
                <a:schemeClr val="bg1"/>
              </a:solidFill>
              <a:latin typeface="Arial Narrow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600" dirty="0">
                <a:solidFill>
                  <a:schemeClr val="bg1"/>
                </a:solidFill>
                <a:latin typeface="Arial Narrow" pitchFamily="34" charset="0"/>
              </a:rPr>
              <a:t>Доступ в бизнес зал «</a:t>
            </a:r>
            <a:r>
              <a:rPr lang="ru-RU" sz="2600" dirty="0" err="1">
                <a:solidFill>
                  <a:schemeClr val="bg1"/>
                </a:solidFill>
                <a:latin typeface="Arial Narrow" pitchFamily="34" charset="0"/>
              </a:rPr>
              <a:t>Шанырак</a:t>
            </a:r>
            <a:r>
              <a:rPr lang="ru-RU" sz="2600" dirty="0">
                <a:solidFill>
                  <a:schemeClr val="bg1"/>
                </a:solidFill>
                <a:latin typeface="Arial Narrow" pitchFamily="34" charset="0"/>
              </a:rPr>
              <a:t>»</a:t>
            </a:r>
            <a:endParaRPr lang="en-US" sz="2600" dirty="0">
              <a:solidFill>
                <a:schemeClr val="bg1"/>
              </a:solidFill>
              <a:latin typeface="Arial Narrow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sz="2600" dirty="0">
              <a:solidFill>
                <a:schemeClr val="bg1"/>
              </a:solidFill>
              <a:latin typeface="Arial Narrow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ru-RU" sz="2600" dirty="0">
                <a:solidFill>
                  <a:schemeClr val="bg1"/>
                </a:solidFill>
                <a:latin typeface="Arial Narrow" pitchFamily="34" charset="0"/>
              </a:rPr>
              <a:t>Приоритетная посадка</a:t>
            </a:r>
            <a:endParaRPr lang="en-US" sz="2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0" y="5949280"/>
            <a:ext cx="9144000" cy="566928"/>
            <a:chOff x="0" y="5445224"/>
            <a:chExt cx="9144000" cy="56692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Рисунок 7" descr="rgb_medals_small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7544" y="5517232"/>
              <a:ext cx="1152127" cy="418798"/>
            </a:xfrm>
            <a:prstGeom prst="rect">
              <a:avLst/>
            </a:prstGeom>
          </p:spPr>
        </p:pic>
        <p:pic>
          <p:nvPicPr>
            <p:cNvPr id="9" name="Рисунок 8" descr="site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5696" y="5661248"/>
              <a:ext cx="792088" cy="102637"/>
            </a:xfrm>
            <a:prstGeom prst="rect">
              <a:avLst/>
            </a:prstGeom>
          </p:spPr>
        </p:pic>
        <p:pic>
          <p:nvPicPr>
            <p:cNvPr id="10" name="Рисунок 9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7236296" y="5549272"/>
              <a:ext cx="1376102" cy="3383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31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2555875" y="260350"/>
            <a:ext cx="4114800" cy="993775"/>
          </a:xfrm>
        </p:spPr>
        <p:txBody>
          <a:bodyPr/>
          <a:lstStyle/>
          <a:p>
            <a:pPr eaLnBrk="1" hangingPunct="1"/>
            <a:r>
              <a:rPr lang="ru-RU" sz="2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Набор для сна</a:t>
            </a: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3348038" y="1341438"/>
            <a:ext cx="2817812" cy="1828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Подушка</a:t>
            </a: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Одеяло</a:t>
            </a:r>
            <a:endParaRPr lang="en-US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ru-RU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Матрац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860800"/>
            <a:ext cx="5289550" cy="18716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860800"/>
            <a:ext cx="2495550" cy="18716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15616" y="3645024"/>
            <a:ext cx="3096344" cy="2318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/>
            <a:ext uri="{91240B29-F687-4F45-9708-019B960494DF}"/>
          </a:extLst>
        </p:spPr>
      </p:pic>
      <p:grpSp>
        <p:nvGrpSpPr>
          <p:cNvPr id="2" name="Группа 12"/>
          <p:cNvGrpSpPr/>
          <p:nvPr/>
        </p:nvGrpSpPr>
        <p:grpSpPr>
          <a:xfrm>
            <a:off x="0" y="5949280"/>
            <a:ext cx="9144000" cy="566928"/>
            <a:chOff x="0" y="5445224"/>
            <a:chExt cx="9144000" cy="566928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Рисунок 14" descr="rgb_medals_small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544" y="5517232"/>
              <a:ext cx="1152127" cy="418798"/>
            </a:xfrm>
            <a:prstGeom prst="rect">
              <a:avLst/>
            </a:prstGeom>
          </p:spPr>
        </p:pic>
        <p:pic>
          <p:nvPicPr>
            <p:cNvPr id="16" name="Рисунок 15" descr="site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96" y="5661248"/>
              <a:ext cx="792088" cy="102637"/>
            </a:xfrm>
            <a:prstGeom prst="rect">
              <a:avLst/>
            </a:prstGeom>
          </p:spPr>
        </p:pic>
        <p:pic>
          <p:nvPicPr>
            <p:cNvPr id="17" name="Рисунок 16" descr="logo_white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7236296" y="5549272"/>
              <a:ext cx="1376102" cy="3383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48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Набор для путешествия</a:t>
            </a:r>
          </a:p>
        </p:txBody>
      </p:sp>
      <p:pic>
        <p:nvPicPr>
          <p:cNvPr id="4" name="Picture 1" descr="image00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rcRect r="11111" b="5637"/>
          <a:stretch>
            <a:fillRect/>
          </a:stretch>
        </p:blipFill>
        <p:spPr bwMode="auto">
          <a:xfrm>
            <a:off x="323528" y="1268760"/>
            <a:ext cx="2592288" cy="2009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5124" name="Picture 2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3645024"/>
            <a:ext cx="2592288" cy="1982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Группа 10"/>
          <p:cNvGrpSpPr/>
          <p:nvPr/>
        </p:nvGrpSpPr>
        <p:grpSpPr>
          <a:xfrm>
            <a:off x="0" y="5949280"/>
            <a:ext cx="9144000" cy="566928"/>
            <a:chOff x="0" y="5445224"/>
            <a:chExt cx="9144000" cy="566928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Рисунок 12" descr="rgb_medals_small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544" y="5517232"/>
              <a:ext cx="1152127" cy="418798"/>
            </a:xfrm>
            <a:prstGeom prst="rect">
              <a:avLst/>
            </a:prstGeom>
          </p:spPr>
        </p:pic>
        <p:pic>
          <p:nvPicPr>
            <p:cNvPr id="14" name="Рисунок 13" descr="sit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5696" y="5661248"/>
              <a:ext cx="792088" cy="102637"/>
            </a:xfrm>
            <a:prstGeom prst="rect">
              <a:avLst/>
            </a:prstGeom>
          </p:spPr>
        </p:pic>
        <p:pic>
          <p:nvPicPr>
            <p:cNvPr id="15" name="Рисунок 14" descr="logo_whit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7236296" y="5549272"/>
              <a:ext cx="1376102" cy="3383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Система развлечения бизнес класса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96136" y="3573016"/>
            <a:ext cx="2730500" cy="2060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981075"/>
            <a:ext cx="2084387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5"/>
          <p:cNvGrpSpPr/>
          <p:nvPr/>
        </p:nvGrpSpPr>
        <p:grpSpPr>
          <a:xfrm>
            <a:off x="0" y="5949280"/>
            <a:ext cx="9144000" cy="566928"/>
            <a:chOff x="0" y="5445224"/>
            <a:chExt cx="9144000" cy="56692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Рисунок 7" descr="rgb_medals_small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7544" y="5517232"/>
              <a:ext cx="1152127" cy="418798"/>
            </a:xfrm>
            <a:prstGeom prst="rect">
              <a:avLst/>
            </a:prstGeom>
          </p:spPr>
        </p:pic>
        <p:pic>
          <p:nvPicPr>
            <p:cNvPr id="9" name="Рисунок 8" descr="site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5696" y="5661248"/>
              <a:ext cx="792088" cy="102637"/>
            </a:xfrm>
            <a:prstGeom prst="rect">
              <a:avLst/>
            </a:prstGeom>
          </p:spPr>
        </p:pic>
        <p:pic>
          <p:nvPicPr>
            <p:cNvPr id="10" name="Рисунок 9" descr="logo_whit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7236296" y="5549272"/>
              <a:ext cx="1376102" cy="3383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9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Обслуживание на борту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7505" y="4155340"/>
            <a:ext cx="2230512" cy="1577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028" name="Picture 4" descr="C:\Users\Margaret.Ph\AppData\Local\Microsoft\Windows\Temporary Internet Files\Content.Outlook\IPEBMMMP\photo 1 (3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400000">
            <a:off x="7231819" y="3928579"/>
            <a:ext cx="159312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55776" y="4145078"/>
            <a:ext cx="2099305" cy="1577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60033" y="4145076"/>
            <a:ext cx="1981770" cy="1577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/>
            <a:ext uri="{91240B29-F687-4F45-9708-019B960494DF}"/>
          </a:extLst>
        </p:spPr>
      </p:pic>
      <p:grpSp>
        <p:nvGrpSpPr>
          <p:cNvPr id="2" name="Группа 7"/>
          <p:cNvGrpSpPr/>
          <p:nvPr/>
        </p:nvGrpSpPr>
        <p:grpSpPr>
          <a:xfrm>
            <a:off x="0" y="5949280"/>
            <a:ext cx="9144000" cy="566928"/>
            <a:chOff x="0" y="5445224"/>
            <a:chExt cx="9144000" cy="56692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" name="Рисунок 9" descr="rgb_medals_small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544" y="5517232"/>
              <a:ext cx="1152127" cy="418798"/>
            </a:xfrm>
            <a:prstGeom prst="rect">
              <a:avLst/>
            </a:prstGeom>
          </p:spPr>
        </p:pic>
        <p:pic>
          <p:nvPicPr>
            <p:cNvPr id="11" name="Рисунок 10" descr="site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35696" y="5661248"/>
              <a:ext cx="792088" cy="102637"/>
            </a:xfrm>
            <a:prstGeom prst="rect">
              <a:avLst/>
            </a:prstGeom>
          </p:spPr>
        </p:pic>
        <p:pic>
          <p:nvPicPr>
            <p:cNvPr id="12" name="Рисунок 11" descr="logo_white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7236296" y="5549272"/>
              <a:ext cx="1376102" cy="3383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world airline_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688" y="1377950"/>
            <a:ext cx="2382837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1382713"/>
            <a:ext cx="23812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1382713"/>
            <a:ext cx="2382838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1382713"/>
            <a:ext cx="2382837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Прямоугольник 2"/>
          <p:cNvSpPr>
            <a:spLocks noChangeArrowheads="1"/>
          </p:cNvSpPr>
          <p:nvPr/>
        </p:nvSpPr>
        <p:spPr bwMode="auto">
          <a:xfrm>
            <a:off x="611188" y="3937000"/>
            <a:ext cx="8135937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pPr>
            <a:r>
              <a:rPr kumimoji="1" lang="ru-RU" altLang="ru-RU" sz="1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Трижды</a:t>
            </a:r>
            <a:r>
              <a:rPr lang="ru-RU" altLang="ru-RU" sz="1400" kern="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kumimoji="1" lang="ru-RU" altLang="ru-RU" sz="1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лидирующая 4-звездочная авиакомпания среди стран Центральной Азии и СНГ</a:t>
            </a:r>
          </a:p>
          <a:p>
            <a:pPr marL="266700" indent="-266700" algn="just" eaLnBrk="0" hangingPunc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5000"/>
              <a:buFont typeface="Wingdings" pitchFamily="2" charset="2"/>
              <a:buChar char="§"/>
              <a:defRPr/>
            </a:pPr>
            <a:r>
              <a:rPr kumimoji="1" lang="ru-RU" alt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Дважды Лучшая авиакомпания с бортовым обслуживанием среди стран Центральной Азии и Индийского субконтинента </a:t>
            </a:r>
            <a:r>
              <a:rPr kumimoji="1" lang="en-US" altLang="en-US" sz="1600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</p:txBody>
      </p:sp>
      <p:pic>
        <p:nvPicPr>
          <p:cNvPr id="512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1963" y="244475"/>
            <a:ext cx="819785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8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30" name="Рисунок 10" descr="rgb_medals_small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Рисунок 11" descr="site.png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2" name="Рисунок 12" descr="logo_white.png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71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98538"/>
          </a:xfrm>
        </p:spPr>
        <p:txBody>
          <a:bodyPr/>
          <a:lstStyle/>
          <a:p>
            <a:pPr eaLnBrk="1" hangingPunct="1"/>
            <a:r>
              <a:rPr lang="ru-RU" sz="2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Напитки и питание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12160" y="1384454"/>
            <a:ext cx="2664296" cy="199822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18696" y="3138583"/>
            <a:ext cx="2694432" cy="202387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899592" y="836613"/>
            <a:ext cx="72728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ru-RU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Питание эконом класса, посуда бизнес класса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199" name="TextBox 11"/>
          <p:cNvSpPr txBox="1">
            <a:spLocks noChangeArrowheads="1"/>
          </p:cNvSpPr>
          <p:nvPr/>
        </p:nvSpPr>
        <p:spPr bwMode="auto">
          <a:xfrm>
            <a:off x="7667625" y="2924175"/>
            <a:ext cx="900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Завтрак</a:t>
            </a:r>
            <a:endParaRPr lang="en-US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8200" name="TextBox 12"/>
          <p:cNvSpPr txBox="1">
            <a:spLocks noChangeArrowheads="1"/>
          </p:cNvSpPr>
          <p:nvPr/>
        </p:nvSpPr>
        <p:spPr bwMode="auto">
          <a:xfrm>
            <a:off x="7956550" y="5229225"/>
            <a:ext cx="64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Arial Narrow" pitchFamily="34" charset="0"/>
              </a:rPr>
              <a:t>Ужин</a:t>
            </a:r>
            <a:endParaRPr lang="en-US">
              <a:solidFill>
                <a:prstClr val="black"/>
              </a:solidFill>
              <a:latin typeface="Arial Narrow" pitchFamily="34" charset="0"/>
            </a:endParaRPr>
          </a:p>
        </p:txBody>
      </p:sp>
      <p:grpSp>
        <p:nvGrpSpPr>
          <p:cNvPr id="2" name="Группа 8"/>
          <p:cNvGrpSpPr/>
          <p:nvPr/>
        </p:nvGrpSpPr>
        <p:grpSpPr>
          <a:xfrm>
            <a:off x="0" y="5949280"/>
            <a:ext cx="9144000" cy="566928"/>
            <a:chOff x="0" y="5445224"/>
            <a:chExt cx="9144000" cy="56692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Рисунок 10" descr="rgb_medals_small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544" y="5517232"/>
              <a:ext cx="1152127" cy="418798"/>
            </a:xfrm>
            <a:prstGeom prst="rect">
              <a:avLst/>
            </a:prstGeom>
          </p:spPr>
        </p:pic>
        <p:pic>
          <p:nvPicPr>
            <p:cNvPr id="12" name="Рисунок 11" descr="site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96" y="5661248"/>
              <a:ext cx="792088" cy="102637"/>
            </a:xfrm>
            <a:prstGeom prst="rect">
              <a:avLst/>
            </a:prstGeom>
          </p:spPr>
        </p:pic>
        <p:pic>
          <p:nvPicPr>
            <p:cNvPr id="13" name="Рисунок 12" descr="logo_white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7236296" y="5549272"/>
              <a:ext cx="1376102" cy="3383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68300" y="228600"/>
            <a:ext cx="8382000" cy="70802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ru-RU" altLang="ru-RU" sz="40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Маршруты</a:t>
            </a:r>
            <a:r>
              <a:rPr lang="en-US" altLang="ru-RU" sz="40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ru-RU" altLang="ru-RU" sz="40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и расписание</a:t>
            </a:r>
            <a:endParaRPr lang="en-US" altLang="ru-RU" sz="40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27651" name="Picture 6" descr="Atyrau-Mosc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12900"/>
            <a:ext cx="883920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7654" name="Рисунок 6" descr="rgb_medals_small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Рисунок 7" descr="s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Рисунок 8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C:\Documents and Settings\aigul.al\Desktop\Рассылки\PHOTO\world map_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49338"/>
            <a:ext cx="9144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77800" y="241300"/>
            <a:ext cx="8813800" cy="4826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altLang="ru-RU" sz="28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+mn-cs"/>
              </a:rPr>
              <a:t>Карта внутренних и международных маршрутов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304800" y="3730625"/>
            <a:ext cx="5702300" cy="2628900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000" dirty="0">
                <a:solidFill>
                  <a:srgbClr val="0000A0"/>
                </a:solidFill>
                <a:latin typeface="+mj-lt"/>
                <a:ea typeface="ＭＳ Ｐゴシック"/>
                <a:cs typeface="ＭＳ Ｐゴシック"/>
              </a:rPr>
              <a:t>	</a:t>
            </a:r>
            <a:endParaRPr lang="ru-RU" sz="2000" dirty="0">
              <a:solidFill>
                <a:srgbClr val="0000A0"/>
              </a:solidFill>
              <a:latin typeface="+mj-lt"/>
              <a:ea typeface="ＭＳ Ｐゴシック"/>
              <a:cs typeface="ＭＳ Ｐゴシック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ru-RU" dirty="0">
                <a:solidFill>
                  <a:srgbClr val="0000A0"/>
                </a:solidFill>
                <a:latin typeface="+mj-lt"/>
                <a:ea typeface="ＭＳ Ｐゴシック"/>
                <a:cs typeface="ＭＳ Ｐゴシック"/>
              </a:rPr>
              <a:t>	Более 60 внутренних и международных направлений из</a:t>
            </a:r>
            <a:r>
              <a:rPr lang="en-US" dirty="0">
                <a:solidFill>
                  <a:srgbClr val="0000A0"/>
                </a:solidFill>
                <a:latin typeface="+mj-lt"/>
                <a:ea typeface="ＭＳ Ｐゴシック"/>
                <a:cs typeface="ＭＳ Ｐゴシック"/>
              </a:rPr>
              <a:t> </a:t>
            </a:r>
            <a:r>
              <a:rPr lang="ru-RU" dirty="0">
                <a:solidFill>
                  <a:srgbClr val="0000A0"/>
                </a:solidFill>
                <a:latin typeface="+mj-lt"/>
                <a:ea typeface="ＭＳ Ｐゴシック"/>
                <a:cs typeface="ＭＳ Ｐゴシック"/>
              </a:rPr>
              <a:t>Астаны, Алматы, Атырау и Актау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ru-RU" dirty="0">
              <a:solidFill>
                <a:srgbClr val="0000A0"/>
              </a:solidFill>
              <a:latin typeface="+mj-lt"/>
              <a:ea typeface="ＭＳ Ｐゴシック"/>
              <a:cs typeface="ＭＳ Ｐゴシック"/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n-US" dirty="0">
                <a:solidFill>
                  <a:srgbClr val="0000A0"/>
                </a:solidFill>
                <a:latin typeface="+mj-lt"/>
                <a:ea typeface="ＭＳ Ｐゴシック"/>
                <a:cs typeface="ＭＳ Ｐゴシック"/>
              </a:rPr>
              <a:t>	</a:t>
            </a:r>
            <a:r>
              <a:rPr lang="ru-RU" dirty="0">
                <a:solidFill>
                  <a:srgbClr val="0000A0"/>
                </a:solidFill>
                <a:latin typeface="+mj-lt"/>
                <a:ea typeface="ＭＳ Ｐゴシック"/>
                <a:cs typeface="ＭＳ Ｐゴシック"/>
              </a:rPr>
              <a:t>Более 400 направлений по всему миру на рейсах более чем 40 авиакомпаний-партнеров </a:t>
            </a:r>
            <a:endParaRPr lang="en-US" dirty="0">
              <a:solidFill>
                <a:srgbClr val="0000A0"/>
              </a:solidFill>
              <a:latin typeface="+mj-lt"/>
              <a:ea typeface="ＭＳ Ｐゴシック"/>
              <a:cs typeface="ＭＳ Ｐゴシック"/>
            </a:endParaRPr>
          </a:p>
          <a:p>
            <a:pPr marL="342900" indent="-342900">
              <a:spcBef>
                <a:spcPct val="20000"/>
              </a:spcBef>
              <a:buFontTx/>
              <a:buBlip>
                <a:blip r:embed="rId4"/>
              </a:buBlip>
              <a:defRPr/>
            </a:pPr>
            <a:endParaRPr lang="ru-RU" altLang="ru-RU" sz="2000" dirty="0">
              <a:solidFill>
                <a:srgbClr val="0000A0"/>
              </a:solidFill>
              <a:latin typeface="+mj-lt"/>
              <a:ea typeface="ＭＳ Ｐゴシック"/>
              <a:cs typeface="ＭＳ Ｐゴシック"/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sz="2000" dirty="0">
              <a:solidFill>
                <a:srgbClr val="0000A0"/>
              </a:solidFill>
              <a:latin typeface="+mj-lt"/>
              <a:ea typeface="ＭＳ Ｐゴシック"/>
              <a:cs typeface="ＭＳ Ｐゴシック"/>
            </a:endParaRPr>
          </a:p>
        </p:txBody>
      </p:sp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8679" name="Рисунок 9" descr="rgb_medals_small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Рисунок 10" descr="s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Рисунок 11" descr="logo_whit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Новые направления на период летней навигации 2015 года:</a:t>
            </a:r>
            <a:endParaRPr lang="ru-RU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Астана - Тбилиси</a:t>
            </a:r>
          </a:p>
          <a:p>
            <a:pPr>
              <a:buNone/>
            </a:pPr>
            <a:r>
              <a:rPr lang="de-DE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KC 119  26   TSE   TBS    1700    1800   0 02JUN15 29AUG15 E90  3:00</a:t>
            </a:r>
            <a:endParaRPr lang="ru-RU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Астана  -Париж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KC 223  357  TSE   CDG 1  1400    1705   0 29MAR15 23OCT15 757  7:05</a:t>
            </a:r>
            <a:endParaRPr lang="ru-RU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Костанай</a:t>
            </a:r>
            <a:r>
              <a:rPr lang="ru-RU" sz="2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 Ганновер</a:t>
            </a:r>
          </a:p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KC 923  7    KSN   HAJ    1710    1820   0 17MAY15 13SEP15 320  5:10</a:t>
            </a:r>
            <a:endParaRPr lang="ru-RU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0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76200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ru-RU" altLang="ru-RU" sz="2400" kern="0" dirty="0" err="1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Санкт-Петербург-Алматы-Санкт-Петербург</a:t>
            </a:r>
            <a:endParaRPr lang="en-US" altLang="ru-RU" sz="24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754063" y="1265238"/>
            <a:ext cx="184150" cy="366712"/>
          </a:xfrm>
          <a:prstGeom prst="rect">
            <a:avLst/>
          </a:prstGeom>
          <a:noFill/>
          <a:ln w="381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400" eaLnBrk="0" hangingPunct="0"/>
            <a:endParaRPr lang="ru-RU" b="0"/>
          </a:p>
        </p:txBody>
      </p:sp>
      <p:pic>
        <p:nvPicPr>
          <p:cNvPr id="33796" name="Picture 12" descr="27762876_almatu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63" y="655638"/>
            <a:ext cx="3398837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13"/>
          <p:cNvSpPr>
            <a:spLocks noChangeArrowheads="1"/>
          </p:cNvSpPr>
          <p:nvPr/>
        </p:nvSpPr>
        <p:spPr bwMode="auto">
          <a:xfrm>
            <a:off x="4241800" y="655638"/>
            <a:ext cx="4902200" cy="5016758"/>
          </a:xfrm>
          <a:prstGeom prst="rect">
            <a:avLst/>
          </a:prstGeom>
          <a:noFill/>
          <a:ln w="381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914400"/>
            <a:r>
              <a:rPr lang="ru-RU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Со  2 декабря 2010 г. авиакомпания  Эйр Астана осуществляет полеты по маршруту</a:t>
            </a:r>
            <a:r>
              <a:rPr lang="kk-KZ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Санкт-Петербург – </a:t>
            </a:r>
            <a:r>
              <a:rPr lang="ru-RU" b="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Алматы</a:t>
            </a:r>
            <a:r>
              <a:rPr lang="ru-RU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Санкт-Петербург</a:t>
            </a:r>
            <a:r>
              <a:rPr lang="kk-KZ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на комфортабельных </a:t>
            </a:r>
            <a:r>
              <a:rPr lang="en-US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Airbus</a:t>
            </a:r>
            <a:r>
              <a:rPr lang="kk-KZ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320</a:t>
            </a:r>
            <a:r>
              <a:rPr lang="ru-RU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/321.</a:t>
            </a:r>
          </a:p>
          <a:p>
            <a:pPr defTabSz="914400"/>
            <a:endParaRPr lang="ru-RU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endParaRPr lang="en-US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endParaRPr lang="en-US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endParaRPr lang="ru-RU" sz="20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endParaRPr lang="ru-RU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endParaRPr lang="ru-RU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endParaRPr lang="ru-RU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endParaRPr lang="ru-RU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endParaRPr lang="ru-RU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endParaRPr lang="ru-RU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endParaRPr lang="ru-RU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/>
            <a:r>
              <a:rPr lang="en-US" sz="1600" b="0" dirty="0">
                <a:solidFill>
                  <a:srgbClr val="000099"/>
                </a:solidFill>
                <a:latin typeface="Calibri" pitchFamily="34" charset="0"/>
              </a:rPr>
              <a:t>* </a:t>
            </a:r>
            <a:r>
              <a:rPr lang="ru-RU" sz="1600" b="0" dirty="0">
                <a:solidFill>
                  <a:srgbClr val="000099"/>
                </a:solidFill>
                <a:latin typeface="Calibri" pitchFamily="34" charset="0"/>
              </a:rPr>
              <a:t>Тарифы </a:t>
            </a:r>
            <a:r>
              <a:rPr lang="ru-RU" sz="1600" b="0" dirty="0" err="1">
                <a:solidFill>
                  <a:srgbClr val="000099"/>
                </a:solidFill>
                <a:latin typeface="Calibri" pitchFamily="34" charset="0"/>
              </a:rPr>
              <a:t>эконом-класса</a:t>
            </a:r>
            <a:r>
              <a:rPr lang="ru-RU" sz="1600" b="0" dirty="0">
                <a:solidFill>
                  <a:srgbClr val="000099"/>
                </a:solidFill>
                <a:latin typeface="Calibri" pitchFamily="34" charset="0"/>
              </a:rPr>
              <a:t> , включая пассажирские и аэропортовые сборы</a:t>
            </a:r>
            <a:r>
              <a:rPr lang="ru-RU" b="0" dirty="0">
                <a:solidFill>
                  <a:srgbClr val="000099"/>
                </a:solidFill>
                <a:latin typeface="Calibri" pitchFamily="34" charset="0"/>
              </a:rPr>
              <a:t>.</a:t>
            </a:r>
          </a:p>
          <a:p>
            <a:pPr defTabSz="914400" eaLnBrk="0" hangingPunct="0"/>
            <a:endParaRPr lang="ru-RU" sz="1600" b="0" dirty="0">
              <a:latin typeface="Calibri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241800" y="2387600"/>
          <a:ext cx="4368801" cy="777875"/>
        </p:xfrm>
        <a:graphic>
          <a:graphicData uri="http://schemas.openxmlformats.org/drawingml/2006/table">
            <a:tbl>
              <a:tblPr/>
              <a:tblGrid>
                <a:gridCol w="2362200"/>
                <a:gridCol w="2006601"/>
              </a:tblGrid>
              <a:tr h="777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Тарифы в обе стороны от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20 630 </a:t>
                      </a:r>
                      <a:r>
                        <a:rPr lang="ru-RU" sz="2000" b="1" dirty="0" err="1" smtClean="0">
                          <a:solidFill>
                            <a:srgbClr val="0000A0"/>
                          </a:solidFill>
                          <a:cs typeface="Arial" charset="0"/>
                        </a:rPr>
                        <a:t>руб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* 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241800" y="3165475"/>
          <a:ext cx="4368801" cy="777875"/>
        </p:xfrm>
        <a:graphic>
          <a:graphicData uri="http://schemas.openxmlformats.org/drawingml/2006/table">
            <a:tbl>
              <a:tblPr/>
              <a:tblGrid>
                <a:gridCol w="2349500"/>
                <a:gridCol w="2019301"/>
              </a:tblGrid>
              <a:tr h="777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Тарифы в одну сторону от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baseline="0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11 297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0000A0"/>
                          </a:solidFill>
                          <a:cs typeface="Arial" charset="0"/>
                        </a:rPr>
                        <a:t>руб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* 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33814" name="Содержимое 5" descr="sankt-peterburg-foto-3_-_kopiy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3" y="2828925"/>
            <a:ext cx="3398837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3817" name="Рисунок 16" descr="rgb_medals_small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8" name="Рисунок 17" descr="s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9" name="Рисунок 18" descr="logo_wh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800" dirty="0" smtClean="0">
                <a:solidFill>
                  <a:srgbClr val="0000A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Расписание </a:t>
            </a:r>
            <a:b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С.Петербург – Алматы</a:t>
            </a:r>
            <a:r>
              <a:rPr lang="en-US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– С.Петербург</a:t>
            </a:r>
            <a:r>
              <a:rPr lang="en-US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endParaRPr lang="ru-RU" altLang="ru-RU" sz="29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aphicFrame>
        <p:nvGraphicFramePr>
          <p:cNvPr id="22" name="Group 42"/>
          <p:cNvGraphicFramePr>
            <a:graphicFrameLocks noGrp="1"/>
          </p:cNvGraphicFramePr>
          <p:nvPr/>
        </p:nvGraphicFramePr>
        <p:xfrm>
          <a:off x="304800" y="3565525"/>
          <a:ext cx="8505825" cy="1983937"/>
        </p:xfrm>
        <a:graphic>
          <a:graphicData uri="http://schemas.openxmlformats.org/drawingml/2006/table">
            <a:tbl>
              <a:tblPr/>
              <a:tblGrid>
                <a:gridCol w="2141538"/>
                <a:gridCol w="1930400"/>
                <a:gridCol w="1911350"/>
                <a:gridCol w="754062"/>
                <a:gridCol w="923925"/>
                <a:gridCol w="84455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Рейс №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Маршрут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Дни выполнения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Вылет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Прилет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Тип ВС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0922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С.Петербург –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Алматы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.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12:35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20:35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А320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9368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KC1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С.Петербург – 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Алматы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1.4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21:40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05:45+1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А320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4505325" y="2259013"/>
          <a:ext cx="4305300" cy="777875"/>
        </p:xfrm>
        <a:graphic>
          <a:graphicData uri="http://schemas.openxmlformats.org/drawingml/2006/table">
            <a:tbl>
              <a:tblPr/>
              <a:tblGrid>
                <a:gridCol w="2264269"/>
                <a:gridCol w="2041031"/>
              </a:tblGrid>
              <a:tr h="777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Время в пути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kern="1200" dirty="0" smtClean="0">
                          <a:solidFill>
                            <a:srgbClr val="0000A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r>
                        <a:rPr lang="en-US" sz="2000" b="1" kern="1200" baseline="0" dirty="0" smtClean="0">
                          <a:solidFill>
                            <a:srgbClr val="0000A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0000A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часов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505325" y="1465263"/>
          <a:ext cx="4278313" cy="777875"/>
        </p:xfrm>
        <a:graphic>
          <a:graphicData uri="http://schemas.openxmlformats.org/drawingml/2006/table">
            <a:tbl>
              <a:tblPr/>
              <a:tblGrid>
                <a:gridCol w="2250076"/>
                <a:gridCol w="2028237"/>
              </a:tblGrid>
              <a:tr h="777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М класс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без предварительного бронирования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20 630 </a:t>
                      </a:r>
                      <a:r>
                        <a:rPr lang="ru-RU" sz="2000" b="1" dirty="0" err="1" smtClean="0">
                          <a:solidFill>
                            <a:srgbClr val="0000A0"/>
                          </a:solidFill>
                          <a:cs typeface="Arial" charset="0"/>
                        </a:rPr>
                        <a:t>руб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* 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34865" name="Picture 2" descr="C:\Users\Yevgeniy.D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89038"/>
            <a:ext cx="38925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66" name="Picture 3" descr="C:\Documents and Settings\aigul.al\Desktop\Рассылки\PHOTO\A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6188" y="1219200"/>
            <a:ext cx="1681162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4869" name="Рисунок 11" descr="rgb_medals_small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70" name="Рисунок 12" descr="s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71" name="Рисунок 13" descr="logo_whit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800" dirty="0" smtClean="0">
                <a:solidFill>
                  <a:srgbClr val="0000A0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Расписание </a:t>
            </a:r>
            <a:b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С.Петербург – Алматы – С.Петербург  </a:t>
            </a:r>
          </a:p>
        </p:txBody>
      </p:sp>
      <p:graphicFrame>
        <p:nvGraphicFramePr>
          <p:cNvPr id="22" name="Group 42"/>
          <p:cNvGraphicFramePr>
            <a:graphicFrameLocks noGrp="1"/>
          </p:cNvGraphicFramePr>
          <p:nvPr/>
        </p:nvGraphicFramePr>
        <p:xfrm>
          <a:off x="304800" y="3565525"/>
          <a:ext cx="8505825" cy="1983937"/>
        </p:xfrm>
        <a:graphic>
          <a:graphicData uri="http://schemas.openxmlformats.org/drawingml/2006/table">
            <a:tbl>
              <a:tblPr/>
              <a:tblGrid>
                <a:gridCol w="2141538"/>
                <a:gridCol w="1930400"/>
                <a:gridCol w="1911350"/>
                <a:gridCol w="754062"/>
                <a:gridCol w="923925"/>
                <a:gridCol w="84455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Рейс №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Маршрут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Дни выполнения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Вылет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Прилет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Тип ВС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0922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Алматы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-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С.Петербург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.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9:20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11:40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А320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9368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KC1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Алматы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-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С.Петербург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1.4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18:15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20:40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А320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4505325" y="1870075"/>
          <a:ext cx="4305300" cy="777875"/>
        </p:xfrm>
        <a:graphic>
          <a:graphicData uri="http://schemas.openxmlformats.org/drawingml/2006/table">
            <a:tbl>
              <a:tblPr/>
              <a:tblGrid>
                <a:gridCol w="2264269"/>
                <a:gridCol w="2041031"/>
              </a:tblGrid>
              <a:tr h="777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Время в пути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kern="1200" dirty="0" smtClean="0">
                          <a:solidFill>
                            <a:srgbClr val="0000A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</a:t>
                      </a:r>
                      <a:r>
                        <a:rPr lang="en-US" sz="2000" b="1" kern="1200" baseline="0" dirty="0" smtClean="0">
                          <a:solidFill>
                            <a:srgbClr val="0000A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0000A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часов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35881" name="Picture 2" descr="C:\Users\Yevgeniy.D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3892550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82" name="Picture 3" descr="C:\Documents and Settings\aigul.al\Desktop\Рассылки\PHOTO\A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6188" y="1219200"/>
            <a:ext cx="1681162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5885" name="Рисунок 9" descr="rgb_medals_small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86" name="Рисунок 10" descr="s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87" name="Рисунок 11" descr="logo_whit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1000" y="762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Санкт-Петербург –</a:t>
            </a:r>
            <a:r>
              <a:rPr lang="en-US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Астана</a:t>
            </a:r>
            <a:r>
              <a:rPr lang="en-US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– Санкт-Петербург</a:t>
            </a:r>
            <a:endParaRPr lang="en-US" altLang="ru-RU" sz="28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754063" y="1265238"/>
            <a:ext cx="184150" cy="366712"/>
          </a:xfrm>
          <a:prstGeom prst="rect">
            <a:avLst/>
          </a:prstGeom>
          <a:noFill/>
          <a:ln w="381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400" eaLnBrk="0" hangingPunct="0"/>
            <a:endParaRPr lang="ru-RU" b="0"/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4102100" y="727075"/>
            <a:ext cx="5041900" cy="4524375"/>
          </a:xfrm>
          <a:prstGeom prst="rect">
            <a:avLst/>
          </a:prstGeom>
          <a:noFill/>
          <a:ln w="381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914400" eaLnBrk="0" hangingPunct="0"/>
            <a:r>
              <a:rPr lang="ru-RU" b="0" dirty="0">
                <a:solidFill>
                  <a:srgbClr val="000099"/>
                </a:solidFill>
                <a:latin typeface="Calibri" pitchFamily="34" charset="0"/>
              </a:rPr>
              <a:t>13 июня 2012 г авиакомпания  Эйр Астана открыла рейс из столицы республики Астаны в </a:t>
            </a:r>
            <a:r>
              <a:rPr lang="kk-KZ" b="0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ru-RU" b="0" dirty="0">
                <a:solidFill>
                  <a:srgbClr val="000099"/>
                </a:solidFill>
                <a:latin typeface="Calibri" pitchFamily="34" charset="0"/>
              </a:rPr>
              <a:t>Санкт-Петербург. Полеты осуществляются на бразильском авиалайнере «</a:t>
            </a:r>
            <a:r>
              <a:rPr lang="en-US" b="0" dirty="0" err="1">
                <a:solidFill>
                  <a:srgbClr val="000099"/>
                </a:solidFill>
                <a:latin typeface="Calibri" pitchFamily="34" charset="0"/>
              </a:rPr>
              <a:t>Embraer</a:t>
            </a:r>
            <a:r>
              <a:rPr lang="en-US" b="0" dirty="0">
                <a:solidFill>
                  <a:srgbClr val="000099"/>
                </a:solidFill>
                <a:latin typeface="Calibri" pitchFamily="34" charset="0"/>
              </a:rPr>
              <a:t> 190</a:t>
            </a:r>
            <a:r>
              <a:rPr lang="ru-RU" b="0" dirty="0">
                <a:solidFill>
                  <a:srgbClr val="000099"/>
                </a:solidFill>
                <a:latin typeface="Calibri" pitchFamily="34" charset="0"/>
              </a:rPr>
              <a:t>» вместимостью 97 мест</a:t>
            </a:r>
            <a:r>
              <a:rPr lang="ru-RU" sz="2000" b="0" dirty="0">
                <a:solidFill>
                  <a:srgbClr val="000099"/>
                </a:solidFill>
                <a:latin typeface="Calibri" pitchFamily="34" charset="0"/>
              </a:rPr>
              <a:t>.</a:t>
            </a:r>
          </a:p>
          <a:p>
            <a:pPr defTabSz="914400" eaLnBrk="0" hangingPunct="0"/>
            <a:endParaRPr lang="en-US" sz="20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/>
            <a:endParaRPr lang="en-US" sz="20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/>
            <a:endParaRPr lang="ru-RU" sz="2000" b="0" dirty="0">
              <a:solidFill>
                <a:srgbClr val="000099"/>
              </a:solidFill>
              <a:latin typeface="Calibri" pitchFamily="34" charset="0"/>
            </a:endParaRPr>
          </a:p>
          <a:p>
            <a:pPr algn="ctr" defTabSz="914400" eaLnBrk="0" hangingPunct="0"/>
            <a:endParaRPr lang="en-US" b="0" dirty="0">
              <a:solidFill>
                <a:srgbClr val="000099"/>
              </a:solidFill>
              <a:latin typeface="Calibri" pitchFamily="34" charset="0"/>
            </a:endParaRPr>
          </a:p>
          <a:p>
            <a:pPr algn="ctr" defTabSz="914400" eaLnBrk="0" hangingPunct="0"/>
            <a:endParaRPr lang="en-US" b="0" dirty="0">
              <a:solidFill>
                <a:srgbClr val="000099"/>
              </a:solidFill>
              <a:latin typeface="Calibri" pitchFamily="34" charset="0"/>
            </a:endParaRPr>
          </a:p>
          <a:p>
            <a:pPr algn="ctr" defTabSz="914400" eaLnBrk="0" hangingPunct="0"/>
            <a:endParaRPr lang="en-US" b="0" dirty="0">
              <a:solidFill>
                <a:srgbClr val="000099"/>
              </a:solidFill>
              <a:latin typeface="Calibri" pitchFamily="34" charset="0"/>
            </a:endParaRPr>
          </a:p>
          <a:p>
            <a:pPr algn="ctr" defTabSz="914400" eaLnBrk="0" hangingPunct="0"/>
            <a:endParaRPr lang="ru-RU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/>
            <a:endParaRPr lang="ru-RU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/>
            <a:r>
              <a:rPr lang="en-US" sz="1600" b="0" dirty="0">
                <a:solidFill>
                  <a:srgbClr val="000099"/>
                </a:solidFill>
                <a:latin typeface="Calibri" pitchFamily="34" charset="0"/>
              </a:rPr>
              <a:t>* </a:t>
            </a:r>
            <a:r>
              <a:rPr lang="ru-RU" sz="1600" b="0" dirty="0">
                <a:solidFill>
                  <a:srgbClr val="000099"/>
                </a:solidFill>
                <a:latin typeface="Calibri" pitchFamily="34" charset="0"/>
              </a:rPr>
              <a:t>Тарифы </a:t>
            </a:r>
            <a:r>
              <a:rPr lang="ru-RU" sz="1600" b="0" dirty="0" err="1">
                <a:solidFill>
                  <a:srgbClr val="000099"/>
                </a:solidFill>
                <a:latin typeface="Calibri" pitchFamily="34" charset="0"/>
              </a:rPr>
              <a:t>эконом-класса</a:t>
            </a:r>
            <a:r>
              <a:rPr lang="en-US" sz="1600" b="0" dirty="0">
                <a:solidFill>
                  <a:srgbClr val="000099"/>
                </a:solidFill>
                <a:latin typeface="Calibri" pitchFamily="34" charset="0"/>
              </a:rPr>
              <a:t>,</a:t>
            </a:r>
            <a:r>
              <a:rPr lang="ru-RU" sz="1600" b="0" dirty="0">
                <a:solidFill>
                  <a:srgbClr val="000099"/>
                </a:solidFill>
                <a:latin typeface="Calibri" pitchFamily="34" charset="0"/>
              </a:rPr>
              <a:t> включая пассажирские и аэропортовые сборы.</a:t>
            </a:r>
          </a:p>
          <a:p>
            <a:pPr defTabSz="914400" eaLnBrk="0" hangingPunct="0"/>
            <a:r>
              <a:rPr lang="ru-RU" sz="1400" b="0" dirty="0">
                <a:solidFill>
                  <a:srgbClr val="000099"/>
                </a:solidFill>
                <a:latin typeface="Calibri" pitchFamily="34" charset="0"/>
              </a:rPr>
              <a:t>  </a:t>
            </a:r>
            <a:endParaRPr lang="ru-RU" sz="1400" b="0" dirty="0">
              <a:latin typeface="Calibri" pitchFamily="34" charset="0"/>
            </a:endParaRPr>
          </a:p>
        </p:txBody>
      </p:sp>
      <p:pic>
        <p:nvPicPr>
          <p:cNvPr id="36869" name="Picture 10" descr="C:\Users\Public\Pictures\Sample Pictures\thDCLORPR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11213"/>
            <a:ext cx="34544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Содержимое 5" descr="sankt-peterburg-foto-3_-_kopiy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208338"/>
            <a:ext cx="3398838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406900" y="2430463"/>
          <a:ext cx="4368801" cy="777875"/>
        </p:xfrm>
        <a:graphic>
          <a:graphicData uri="http://schemas.openxmlformats.org/drawingml/2006/table">
            <a:tbl>
              <a:tblPr/>
              <a:tblGrid>
                <a:gridCol w="2362200"/>
                <a:gridCol w="2006601"/>
              </a:tblGrid>
              <a:tr h="777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Тарифы в обе стороны от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22 594 </a:t>
                      </a:r>
                      <a:r>
                        <a:rPr lang="ru-RU" sz="2000" b="1" dirty="0" err="1" smtClean="0">
                          <a:solidFill>
                            <a:srgbClr val="0000A0"/>
                          </a:solidFill>
                          <a:cs typeface="Arial" charset="0"/>
                        </a:rPr>
                        <a:t>руб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* 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406900" y="3208338"/>
          <a:ext cx="4368801" cy="777875"/>
        </p:xfrm>
        <a:graphic>
          <a:graphicData uri="http://schemas.openxmlformats.org/drawingml/2006/table">
            <a:tbl>
              <a:tblPr/>
              <a:tblGrid>
                <a:gridCol w="2349500"/>
                <a:gridCol w="2019301"/>
              </a:tblGrid>
              <a:tr h="777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Тарифы в одну сторону от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baseline="0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11 297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0000A0"/>
                          </a:solidFill>
                          <a:cs typeface="Arial" charset="0"/>
                        </a:rPr>
                        <a:t>руб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* 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6889" name="Рисунок 11" descr="rgb_medals_small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0" name="Рисунок 12" descr="s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1" name="Рисунок 13" descr="logo_wh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76200"/>
            <a:ext cx="8229600" cy="1112838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ru-RU" sz="2800" dirty="0" smtClean="0">
                <a:solidFill>
                  <a:srgbClr val="0000A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 </a:t>
            </a:r>
            <a: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Расписание </a:t>
            </a:r>
            <a:b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ru-RU" altLang="ru-RU" sz="29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С.Петербург - Астана - С.Петербург  </a:t>
            </a:r>
            <a:endParaRPr lang="ru-RU" altLang="ru-RU" sz="29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graphicFrame>
        <p:nvGraphicFramePr>
          <p:cNvPr id="22" name="Group 42"/>
          <p:cNvGraphicFramePr>
            <a:graphicFrameLocks noGrp="1"/>
          </p:cNvGraphicFramePr>
          <p:nvPr/>
        </p:nvGraphicFramePr>
        <p:xfrm>
          <a:off x="304800" y="3565525"/>
          <a:ext cx="8505825" cy="1983937"/>
        </p:xfrm>
        <a:graphic>
          <a:graphicData uri="http://schemas.openxmlformats.org/drawingml/2006/table">
            <a:tbl>
              <a:tblPr/>
              <a:tblGrid>
                <a:gridCol w="2141538"/>
                <a:gridCol w="1930400"/>
                <a:gridCol w="1911350"/>
                <a:gridCol w="754062"/>
                <a:gridCol w="923925"/>
                <a:gridCol w="84455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Рейс №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Маршрут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Дни выполнения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Вылет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Прилет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Тип ВС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09229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KC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С.Петербург – Астана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.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23:50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06:30+1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Е 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9368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KC1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37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Астана - С.Петербург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2.5.7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21:40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22:50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Е 90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4518025" y="2647950"/>
          <a:ext cx="4278313" cy="777875"/>
        </p:xfrm>
        <a:graphic>
          <a:graphicData uri="http://schemas.openxmlformats.org/drawingml/2006/table">
            <a:tbl>
              <a:tblPr/>
              <a:tblGrid>
                <a:gridCol w="2250076"/>
                <a:gridCol w="2028237"/>
              </a:tblGrid>
              <a:tr h="777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Время в пути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kern="1200" baseline="0" dirty="0" smtClean="0">
                          <a:solidFill>
                            <a:srgbClr val="0000A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  <a:r>
                        <a:rPr lang="en-US" sz="2000" b="1" kern="1200" baseline="0" dirty="0" smtClean="0">
                          <a:solidFill>
                            <a:srgbClr val="0000A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0000A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часа 55 минут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505325" y="1854200"/>
          <a:ext cx="4278313" cy="777875"/>
        </p:xfrm>
        <a:graphic>
          <a:graphicData uri="http://schemas.openxmlformats.org/drawingml/2006/table">
            <a:tbl>
              <a:tblPr/>
              <a:tblGrid>
                <a:gridCol w="2250076"/>
                <a:gridCol w="2028237"/>
              </a:tblGrid>
              <a:tr h="777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М класс 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без предварительного бронирования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17 20</a:t>
                      </a:r>
                      <a:r>
                        <a:rPr lang="en-US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2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 </a:t>
                      </a:r>
                      <a:r>
                        <a:rPr lang="ru-RU" sz="2000" b="1" dirty="0" err="1" smtClean="0">
                          <a:solidFill>
                            <a:srgbClr val="0000A0"/>
                          </a:solidFill>
                          <a:cs typeface="Arial" charset="0"/>
                        </a:rPr>
                        <a:t>руб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cs typeface="Arial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rgbClr val="0000A0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Arial" pitchFamily="34" charset="0"/>
                        <a:ea typeface="ＭＳ Ｐゴシック" pitchFamily="34" charset="-128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37937" name="Picture 2" descr="C:\Users\Yevgeniy.D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189038"/>
            <a:ext cx="3892550" cy="223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38" name="Picture 3" descr="C:\Documents and Settings\aigul.al\Desktop\Рассылки\PHOTO\A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6188" y="1219200"/>
            <a:ext cx="1681162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9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37941" name="Рисунок 11" descr="rgb_medals_small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42" name="Рисунок 12" descr="s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43" name="Рисунок 13" descr="logo_whit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381000" y="76200"/>
            <a:ext cx="8229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Международные стыковки</a:t>
            </a:r>
            <a:endParaRPr lang="en-US" altLang="ru-RU" sz="28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754063" y="1265238"/>
            <a:ext cx="184150" cy="366712"/>
          </a:xfrm>
          <a:prstGeom prst="rect">
            <a:avLst/>
          </a:prstGeom>
          <a:noFill/>
          <a:ln w="381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400" eaLnBrk="0" hangingPunct="0"/>
            <a:endParaRPr lang="ru-RU" b="0"/>
          </a:p>
        </p:txBody>
      </p:sp>
      <p:sp>
        <p:nvSpPr>
          <p:cNvPr id="45063" name="Rectangle 6"/>
          <p:cNvSpPr>
            <a:spLocks noChangeArrowheads="1"/>
          </p:cNvSpPr>
          <p:nvPr/>
        </p:nvSpPr>
        <p:spPr bwMode="auto">
          <a:xfrm>
            <a:off x="4411663" y="655638"/>
            <a:ext cx="4732337" cy="4678204"/>
          </a:xfrm>
          <a:prstGeom prst="rect">
            <a:avLst/>
          </a:prstGeom>
          <a:noFill/>
          <a:ln w="381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914400" eaLnBrk="0" hangingPunct="0">
              <a:defRPr/>
            </a:pPr>
            <a:endParaRPr lang="ru-RU" sz="14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defRPr/>
            </a:pPr>
            <a:endParaRPr lang="ru-RU" sz="14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 typeface="Wingdings" pitchFamily="2" charset="2"/>
              <a:buChar char="§"/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Бангкок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2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раза в </a:t>
            </a:r>
            <a:r>
              <a:rPr lang="ru-RU" sz="1600" b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неделю</a:t>
            </a:r>
            <a:endParaRPr lang="ru-RU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 typeface="Wingdings" pitchFamily="2" charset="2"/>
              <a:buChar char="§"/>
              <a:defRPr/>
            </a:pPr>
            <a:endParaRPr lang="en-US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 typeface="Wingdings" pitchFamily="2" charset="2"/>
              <a:buChar char="§"/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Дели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7 раза в </a:t>
            </a:r>
            <a:r>
              <a:rPr lang="ru-RU" sz="1600" b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неделю</a:t>
            </a:r>
            <a:endParaRPr lang="ru-RU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 typeface="Wingdings" pitchFamily="2" charset="2"/>
              <a:buChar char="§"/>
              <a:defRPr/>
            </a:pPr>
            <a:endParaRPr lang="en-US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 typeface="Wingdings" pitchFamily="2" charset="2"/>
              <a:buChar char="§"/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Сеул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 раза в </a:t>
            </a:r>
            <a:r>
              <a:rPr lang="ru-RU" sz="1600" b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неделю</a:t>
            </a:r>
            <a:endParaRPr lang="ru-RU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 typeface="Wingdings" pitchFamily="2" charset="2"/>
              <a:buChar char="§"/>
              <a:defRPr/>
            </a:pPr>
            <a:endParaRPr lang="ru-RU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 typeface="Wingdings" pitchFamily="2" charset="2"/>
              <a:buChar char="§"/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Пекин 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3 раза в </a:t>
            </a:r>
            <a:r>
              <a:rPr lang="ru-RU" sz="1600" b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неделю</a:t>
            </a:r>
            <a:endParaRPr lang="en-US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 typeface="Wingdings" pitchFamily="2" charset="2"/>
              <a:buChar char="§"/>
              <a:defRPr/>
            </a:pPr>
            <a:endParaRPr lang="en-US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 typeface="Wingdings" pitchFamily="2" charset="2"/>
              <a:buChar char="§"/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600" b="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Урумчи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 раза в неделю </a:t>
            </a:r>
          </a:p>
          <a:p>
            <a:pPr defTabSz="914400" eaLnBrk="0" hangingPunct="0">
              <a:buFont typeface="Wingdings" pitchFamily="2" charset="2"/>
              <a:buChar char="§"/>
              <a:defRPr/>
            </a:pPr>
            <a:endParaRPr lang="ru-RU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 typeface="Wingdings" pitchFamily="2" charset="2"/>
              <a:buChar char="§"/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600" b="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Дубай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4 раза в неделю </a:t>
            </a:r>
          </a:p>
          <a:p>
            <a:pPr defTabSz="914400" eaLnBrk="0" hangingPunct="0">
              <a:defRPr/>
            </a:pPr>
            <a:endParaRPr lang="ru-RU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ru-RU" sz="1600" b="0" dirty="0">
              <a:solidFill>
                <a:schemeClr val="hlink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ru-RU" sz="1600" b="0" dirty="0">
              <a:solidFill>
                <a:schemeClr val="hlink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ru-RU" sz="1600" b="0" dirty="0">
              <a:solidFill>
                <a:schemeClr val="hlink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ru-RU" sz="16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ru-RU" sz="1400" b="0" dirty="0">
              <a:latin typeface="Calibri" pitchFamily="34" charset="0"/>
            </a:endParaRPr>
          </a:p>
        </p:txBody>
      </p:sp>
      <p:pic>
        <p:nvPicPr>
          <p:cNvPr id="40965" name="Picture 2" descr="http://www.airastana.com/images/banners/bigbanner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22600"/>
            <a:ext cx="3708400" cy="200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Содержимое 4" descr="origin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55638"/>
            <a:ext cx="37084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0969" name="Рисунок 9" descr="rgb_medals_small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0" name="Рисунок 10" descr="s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1" name="Рисунок 11" descr="logo_wh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Box 5"/>
          <p:cNvSpPr txBox="1">
            <a:spLocks noChangeArrowheads="1"/>
          </p:cNvSpPr>
          <p:nvPr/>
        </p:nvSpPr>
        <p:spPr bwMode="auto">
          <a:xfrm>
            <a:off x="250825" y="203200"/>
            <a:ext cx="8713788" cy="101441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altLang="ru-RU" sz="2000" b="0" dirty="0">
                <a:solidFill>
                  <a:srgbClr val="0000A0"/>
                </a:solidFill>
                <a:latin typeface="ＭＳ Ｐゴシック" pitchFamily="34" charset="-128"/>
                <a:cs typeface="Arial" charset="0"/>
              </a:rPr>
              <a:t> </a:t>
            </a:r>
            <a:r>
              <a:rPr lang="ru-RU" sz="20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Пунктуальность АО «Эйр Астана» превышает аналогичные показатели </a:t>
            </a:r>
            <a:r>
              <a:rPr lang="ru-RU" sz="2000" i="1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авиаперевозчиков Европы и США</a:t>
            </a:r>
            <a:endParaRPr lang="ru-RU" altLang="ru-RU" sz="2000" i="1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aphicFrame>
        <p:nvGraphicFramePr>
          <p:cNvPr id="6" name="Chart 7"/>
          <p:cNvGraphicFramePr>
            <a:graphicFrameLocks/>
          </p:cNvGraphicFramePr>
          <p:nvPr/>
        </p:nvGraphicFramePr>
        <p:xfrm>
          <a:off x="250825" y="1586752"/>
          <a:ext cx="8530104" cy="3899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150" name="Рисунок 7" descr="rgb_medals_small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1" name="Рисунок 8" descr="s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52" name="Рисунок 9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81000" y="76200"/>
            <a:ext cx="8229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defRPr/>
            </a:pP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Удобные</a:t>
            </a:r>
            <a:r>
              <a:rPr lang="ru-RU" sz="3200" b="0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международные стыковки</a:t>
            </a:r>
            <a:r>
              <a:rPr lang="en-US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в страны СНГ</a:t>
            </a:r>
            <a:endParaRPr lang="en-US" altLang="ru-RU" sz="28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754063" y="1265238"/>
            <a:ext cx="184150" cy="366712"/>
          </a:xfrm>
          <a:prstGeom prst="rect">
            <a:avLst/>
          </a:prstGeom>
          <a:noFill/>
          <a:ln w="381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defTabSz="914400" eaLnBrk="0" hangingPunct="0"/>
            <a:endParaRPr lang="ru-RU" b="0"/>
          </a:p>
        </p:txBody>
      </p:sp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4411663" y="1143000"/>
            <a:ext cx="4579937" cy="3600986"/>
          </a:xfrm>
          <a:prstGeom prst="rect">
            <a:avLst/>
          </a:prstGeom>
          <a:noFill/>
          <a:ln w="381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defTabSz="914400" eaLnBrk="0" hangingPunct="0">
              <a:defRPr/>
            </a:pPr>
            <a:endParaRPr lang="ru-RU" sz="14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ru-RU" sz="14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buFontTx/>
              <a:buBlip>
                <a:blip r:embed="rId2"/>
              </a:buBlip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Ташкент 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раза в </a:t>
            </a:r>
            <a:r>
              <a:rPr lang="ru-RU" sz="1600" b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неделю</a:t>
            </a:r>
            <a:endParaRPr lang="ru-RU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Tx/>
              <a:buBlip>
                <a:blip r:embed="rId2"/>
              </a:buBlip>
              <a:defRPr/>
            </a:pPr>
            <a:endParaRPr lang="en-US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Tx/>
              <a:buBlip>
                <a:blip r:embed="rId2"/>
              </a:buBlip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 Бишкек 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раза в неделю </a:t>
            </a:r>
          </a:p>
          <a:p>
            <a:pPr defTabSz="914400" eaLnBrk="0" hangingPunct="0">
              <a:buFontTx/>
              <a:buBlip>
                <a:blip r:embed="rId2"/>
              </a:buBlip>
              <a:defRPr/>
            </a:pPr>
            <a:endParaRPr lang="en-US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Tx/>
              <a:buBlip>
                <a:blip r:embed="rId2"/>
              </a:buBlip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Душанбе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раза в </a:t>
            </a:r>
            <a:r>
              <a:rPr lang="ru-RU" sz="1600" b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неделю</a:t>
            </a:r>
            <a:endParaRPr lang="ru-RU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Tx/>
              <a:buBlip>
                <a:blip r:embed="rId2"/>
              </a:buBlip>
              <a:defRPr/>
            </a:pPr>
            <a:endParaRPr lang="en-US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Tx/>
              <a:buBlip>
                <a:blip r:embed="rId2"/>
              </a:buBlip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 Баку        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раза в </a:t>
            </a:r>
            <a:r>
              <a:rPr lang="ru-RU" sz="1600" b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неделю</a:t>
            </a:r>
            <a:endParaRPr lang="ru-RU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Tx/>
              <a:buBlip>
                <a:blip r:embed="rId2"/>
              </a:buBlip>
              <a:defRPr/>
            </a:pPr>
            <a:endParaRPr lang="en-US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buFontTx/>
              <a:buBlip>
                <a:blip r:embed="rId2"/>
              </a:buBlip>
              <a:defRPr/>
            </a:pP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LED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 Тбилиси   </a:t>
            </a:r>
            <a:r>
              <a:rPr lang="en-US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1600" b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раза в </a:t>
            </a:r>
            <a:r>
              <a:rPr lang="ru-RU" sz="1600" b="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неделю</a:t>
            </a:r>
            <a:endParaRPr lang="ru-RU" sz="1600" b="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defTabSz="914400" eaLnBrk="0" hangingPunct="0">
              <a:defRPr/>
            </a:pPr>
            <a:endParaRPr lang="ru-RU" sz="14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ru-RU" sz="1400" b="0" dirty="0">
              <a:solidFill>
                <a:schemeClr val="hlink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ru-RU" sz="1400" b="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ru-RU" sz="1400" b="0" dirty="0">
              <a:latin typeface="Calibri" pitchFamily="34" charset="0"/>
            </a:endParaRPr>
          </a:p>
        </p:txBody>
      </p:sp>
      <p:pic>
        <p:nvPicPr>
          <p:cNvPr id="41989" name="Содержимое 3" descr="1_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31950"/>
            <a:ext cx="3427413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1992" name="Рисунок 8" descr="rgb_medals_small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3" name="Рисунок 9" descr="s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4" name="Рисунок 10" descr="logo_wh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 altLang="en-US" dirty="0" smtClean="0">
              <a:ea typeface="ＭＳ Ｐゴシック" pitchFamily="34" charset="-128"/>
            </a:endParaRPr>
          </a:p>
        </p:txBody>
      </p:sp>
      <p:pic>
        <p:nvPicPr>
          <p:cNvPr id="43011" name="Picture 2" descr="C:\Documents and Settings\rinata.a\My Documents\KC holodays\Pictures\Photos JPEG\ALA_A.JPG"/>
          <p:cNvPicPr>
            <a:picLocks noChangeAspect="1" noChangeArrowheads="1"/>
          </p:cNvPicPr>
          <p:nvPr/>
        </p:nvPicPr>
        <p:blipFill>
          <a:blip r:embed="rId2" cstate="print"/>
          <a:srcRect r="4489"/>
          <a:stretch>
            <a:fillRect/>
          </a:stretch>
        </p:blipFill>
        <p:spPr bwMode="auto">
          <a:xfrm>
            <a:off x="0" y="0"/>
            <a:ext cx="9144000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50900" y="273050"/>
            <a:ext cx="7378700" cy="11445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ru-RU" altLang="ru-RU" sz="36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АСТАНА И АЛМАТЫ</a:t>
            </a:r>
            <a:r>
              <a:rPr lang="en-US" altLang="ru-RU" sz="36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</a:p>
          <a:p>
            <a:pPr algn="ctr" defTabSz="914400" eaLnBrk="0" hangingPunct="0">
              <a:lnSpc>
                <a:spcPct val="70000"/>
              </a:lnSpc>
              <a:spcBef>
                <a:spcPct val="50000"/>
              </a:spcBef>
              <a:defRPr/>
            </a:pPr>
            <a:r>
              <a:rPr lang="ru-RU" altLang="ru-RU" sz="3600" kern="0" dirty="0" err="1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Стоповер</a:t>
            </a:r>
            <a:r>
              <a:rPr lang="ru-RU" altLang="ru-RU" sz="36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ru-RU" altLang="ru-RU" sz="3600" kern="0" dirty="0" err="1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Холидейс</a:t>
            </a:r>
            <a:endParaRPr lang="en-US" altLang="ru-RU" sz="36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43013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1738" y="5935663"/>
            <a:ext cx="744537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3016" name="Рисунок 8" descr="rgb_medals_small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7" name="Рисунок 9" descr="s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8" name="Рисунок 10" descr="logo_wh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2800" y="2514600"/>
            <a:ext cx="2747963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8534400" cy="720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Преимущества пакета Эйр Астана </a:t>
            </a:r>
            <a:r>
              <a:rPr lang="ru-RU" altLang="ru-RU" sz="2800" kern="0" dirty="0" err="1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Стоповер</a:t>
            </a: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ru-RU" altLang="ru-RU" sz="2800" kern="0" dirty="0" err="1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Холидейс</a:t>
            </a: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endParaRPr lang="en-US" altLang="ru-RU" sz="28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2D8A"/>
                </a:solidFill>
                <a:latin typeface="Calibri" pitchFamily="34" charset="0"/>
              </a:rPr>
              <a:t>Действителен каждый день</a:t>
            </a:r>
            <a:r>
              <a:rPr lang="en-US" sz="2000" dirty="0">
                <a:solidFill>
                  <a:srgbClr val="2D2D8A"/>
                </a:solidFill>
                <a:latin typeface="Calibri" pitchFamily="34" charset="0"/>
              </a:rPr>
              <a:t>– </a:t>
            </a:r>
            <a:r>
              <a:rPr lang="ru-RU" sz="2000" dirty="0">
                <a:solidFill>
                  <a:srgbClr val="2D2D8A"/>
                </a:solidFill>
                <a:latin typeface="Calibri" pitchFamily="34" charset="0"/>
              </a:rPr>
              <a:t>для всех пассажиров рейсов Эйр Астана</a:t>
            </a:r>
            <a:endParaRPr lang="en-US" sz="2000" dirty="0">
              <a:solidFill>
                <a:srgbClr val="2D2D8A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2D8A"/>
                </a:solidFill>
                <a:latin typeface="Calibri" pitchFamily="34" charset="0"/>
              </a:rPr>
              <a:t>Встреча гостей от 1-го человека</a:t>
            </a:r>
            <a:endParaRPr lang="en-US" sz="2000" dirty="0">
              <a:solidFill>
                <a:srgbClr val="2D2D8A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2D8A"/>
                </a:solidFill>
                <a:latin typeface="Calibri" pitchFamily="34" charset="0"/>
              </a:rPr>
              <a:t>Гибкая система составления программы</a:t>
            </a:r>
            <a:r>
              <a:rPr lang="en-US" sz="2000" dirty="0">
                <a:solidFill>
                  <a:srgbClr val="2D2D8A"/>
                </a:solidFill>
                <a:latin typeface="Calibri" pitchFamily="34" charset="0"/>
              </a:rPr>
              <a:t> – </a:t>
            </a:r>
            <a:r>
              <a:rPr lang="ru-RU" sz="2000" dirty="0">
                <a:solidFill>
                  <a:srgbClr val="2D2D8A"/>
                </a:solidFill>
                <a:latin typeface="Calibri" pitchFamily="34" charset="0"/>
              </a:rPr>
              <a:t>1 ночь + последующие ночи </a:t>
            </a:r>
            <a:endParaRPr lang="en-US" sz="2000" dirty="0">
              <a:solidFill>
                <a:srgbClr val="2D2D8A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2D8A"/>
                </a:solidFill>
                <a:latin typeface="Calibri" pitchFamily="34" charset="0"/>
              </a:rPr>
              <a:t>Лучшие ценовые предложения</a:t>
            </a:r>
            <a:endParaRPr lang="en-US" sz="2000" dirty="0">
              <a:solidFill>
                <a:srgbClr val="2D2D8A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2D8A"/>
                </a:solidFill>
                <a:latin typeface="Calibri" pitchFamily="34" charset="0"/>
              </a:rPr>
              <a:t>Встреча и </a:t>
            </a:r>
            <a:r>
              <a:rPr lang="ru-RU" sz="2000" dirty="0" err="1">
                <a:solidFill>
                  <a:srgbClr val="2D2D8A"/>
                </a:solidFill>
                <a:latin typeface="Calibri" pitchFamily="34" charset="0"/>
              </a:rPr>
              <a:t>трансфер</a:t>
            </a:r>
            <a:r>
              <a:rPr lang="ru-RU" sz="2000" dirty="0">
                <a:solidFill>
                  <a:srgbClr val="2D2D8A"/>
                </a:solidFill>
                <a:latin typeface="Calibri" pitchFamily="34" charset="0"/>
              </a:rPr>
              <a:t> из аэропорта</a:t>
            </a:r>
          </a:p>
          <a:p>
            <a:pPr defTabSz="914400" eaLnBrk="0" hangingPunct="0">
              <a:spcBef>
                <a:spcPct val="50000"/>
              </a:spcBef>
              <a:buSzPct val="150000"/>
              <a:defRPr/>
            </a:pPr>
            <a:r>
              <a:rPr lang="en-US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   </a:t>
            </a: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Для агентов:</a:t>
            </a:r>
            <a:endParaRPr lang="en-US" altLang="ru-RU" sz="28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2D8A"/>
                </a:solidFill>
                <a:latin typeface="Calibri" pitchFamily="34" charset="0"/>
              </a:rPr>
              <a:t> Комиссия от продажи пакета 10%</a:t>
            </a:r>
          </a:p>
          <a:p>
            <a:pPr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sz="2000" dirty="0">
                <a:solidFill>
                  <a:srgbClr val="2D2D8A"/>
                </a:solidFill>
                <a:latin typeface="Calibri" pitchFamily="34" charset="0"/>
              </a:rPr>
              <a:t>Оплата путем выписки </a:t>
            </a:r>
            <a:r>
              <a:rPr lang="en-US" sz="2000" dirty="0">
                <a:solidFill>
                  <a:srgbClr val="2D2D8A"/>
                </a:solidFill>
                <a:latin typeface="Calibri" pitchFamily="34" charset="0"/>
              </a:rPr>
              <a:t>MCO / VMPD</a:t>
            </a:r>
            <a:endParaRPr lang="ru-RU" sz="2000" dirty="0">
              <a:solidFill>
                <a:srgbClr val="2D2D8A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Font typeface="Wingdings" pitchFamily="2" charset="2"/>
              <a:buChar char="ü"/>
              <a:defRPr/>
            </a:pPr>
            <a:endParaRPr lang="en-US" sz="2000" i="1" dirty="0">
              <a:solidFill>
                <a:srgbClr val="2D2D8A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endParaRPr lang="ru-RU" sz="24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endParaRPr lang="en-US" sz="24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endParaRPr lang="ru-RU" sz="2400" dirty="0">
              <a:solidFill>
                <a:srgbClr val="000099"/>
              </a:solidFill>
              <a:latin typeface="Calibri" pitchFamily="34" charset="0"/>
            </a:endParaRPr>
          </a:p>
        </p:txBody>
      </p:sp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4038" name="Рисунок 6" descr="rgb_medals_small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39" name="Рисунок 7" descr="s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040" name="Рисунок 8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ChangeArrowheads="1"/>
          </p:cNvSpPr>
          <p:nvPr/>
        </p:nvSpPr>
        <p:spPr bwMode="auto">
          <a:xfrm>
            <a:off x="788988" y="304800"/>
            <a:ext cx="7467600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defRPr/>
            </a:pPr>
            <a:r>
              <a:rPr lang="ru-RU" altLang="ru-RU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В стоимость пакета включено: </a:t>
            </a:r>
          </a:p>
          <a:p>
            <a:pPr defTabSz="914400" eaLnBrk="0" hangingPunct="0">
              <a:defRPr/>
            </a:pPr>
            <a:endParaRPr lang="en-US" sz="22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lnSpc>
                <a:spcPct val="150000"/>
              </a:lnSpc>
              <a:buSzPct val="150000"/>
              <a:buFont typeface="Wingdings" pitchFamily="2" charset="2"/>
              <a:buChar char="§"/>
              <a:defRPr/>
            </a:pPr>
            <a:r>
              <a:rPr lang="ru-RU" sz="2200" dirty="0">
                <a:solidFill>
                  <a:srgbClr val="2D2D8A"/>
                </a:solidFill>
                <a:latin typeface="Calibri" pitchFamily="34" charset="0"/>
              </a:rPr>
              <a:t>Проживание в выбранном отеле </a:t>
            </a:r>
          </a:p>
          <a:p>
            <a:pPr defTabSz="914400" eaLnBrk="0" hangingPunct="0">
              <a:lnSpc>
                <a:spcPct val="150000"/>
              </a:lnSpc>
              <a:buSzPct val="150000"/>
              <a:buFont typeface="Wingdings" pitchFamily="2" charset="2"/>
              <a:buChar char="§"/>
              <a:defRPr/>
            </a:pPr>
            <a:r>
              <a:rPr lang="ru-RU" sz="2200" dirty="0">
                <a:solidFill>
                  <a:srgbClr val="2D2D8A"/>
                </a:solidFill>
                <a:latin typeface="Calibri" pitchFamily="34" charset="0"/>
              </a:rPr>
              <a:t>Завтрак </a:t>
            </a:r>
          </a:p>
          <a:p>
            <a:pPr defTabSz="914400" eaLnBrk="0" hangingPunct="0">
              <a:lnSpc>
                <a:spcPct val="150000"/>
              </a:lnSpc>
              <a:buSzPct val="150000"/>
              <a:buFont typeface="Wingdings" pitchFamily="2" charset="2"/>
              <a:buChar char="§"/>
              <a:defRPr/>
            </a:pPr>
            <a:r>
              <a:rPr lang="ru-RU" sz="2200" dirty="0" err="1">
                <a:solidFill>
                  <a:srgbClr val="2D2D8A"/>
                </a:solidFill>
                <a:latin typeface="Calibri" pitchFamily="34" charset="0"/>
              </a:rPr>
              <a:t>Трансфер</a:t>
            </a:r>
            <a:r>
              <a:rPr lang="ru-RU" sz="2200" dirty="0">
                <a:solidFill>
                  <a:srgbClr val="2D2D8A"/>
                </a:solidFill>
                <a:latin typeface="Calibri" pitchFamily="34" charset="0"/>
              </a:rPr>
              <a:t> аэропорт – отель – аэропорт </a:t>
            </a:r>
          </a:p>
          <a:p>
            <a:pPr defTabSz="914400" eaLnBrk="0" hangingPunct="0">
              <a:lnSpc>
                <a:spcPct val="150000"/>
              </a:lnSpc>
              <a:buSzPct val="150000"/>
              <a:buFont typeface="Wingdings" pitchFamily="2" charset="2"/>
              <a:buChar char="§"/>
              <a:defRPr/>
            </a:pPr>
            <a:r>
              <a:rPr lang="ru-RU" sz="2200" dirty="0">
                <a:solidFill>
                  <a:srgbClr val="2D2D8A"/>
                </a:solidFill>
                <a:latin typeface="Calibri" pitchFamily="34" charset="0"/>
              </a:rPr>
              <a:t>Сезонное предложение </a:t>
            </a:r>
          </a:p>
          <a:p>
            <a:pPr marL="800100" lvl="1" indent="-342900" defTabSz="914400" eaLnBrk="0" hangingPunct="0">
              <a:buFont typeface="Arial" charset="0"/>
              <a:buChar char="•"/>
              <a:defRPr/>
            </a:pPr>
            <a:r>
              <a:rPr lang="ru-RU" sz="2200" dirty="0">
                <a:solidFill>
                  <a:srgbClr val="2D2D8A"/>
                </a:solidFill>
                <a:latin typeface="Calibri" pitchFamily="34" charset="0"/>
              </a:rPr>
              <a:t>Вело экскурсия </a:t>
            </a:r>
          </a:p>
          <a:p>
            <a:pPr marL="800100" lvl="1" indent="-342900" defTabSz="914400" eaLnBrk="0" hangingPunct="0">
              <a:buFont typeface="Arial" charset="0"/>
              <a:buChar char="•"/>
              <a:defRPr/>
            </a:pPr>
            <a:r>
              <a:rPr lang="ru-RU" sz="2200" dirty="0">
                <a:solidFill>
                  <a:srgbClr val="2D2D8A"/>
                </a:solidFill>
                <a:latin typeface="Calibri" pitchFamily="34" charset="0"/>
              </a:rPr>
              <a:t>Катание на лыжах</a:t>
            </a:r>
            <a:r>
              <a:rPr lang="ru-RU" sz="2200" dirty="0">
                <a:solidFill>
                  <a:srgbClr val="000099"/>
                </a:solidFill>
                <a:latin typeface="Calibri" pitchFamily="34" charset="0"/>
              </a:rPr>
              <a:t> </a:t>
            </a:r>
          </a:p>
          <a:p>
            <a:pPr defTabSz="914400" eaLnBrk="0" hangingPunct="0">
              <a:buFont typeface="Wingdings" pitchFamily="2" charset="2"/>
              <a:buChar char="ü"/>
              <a:defRPr/>
            </a:pPr>
            <a:endParaRPr lang="en-US" sz="2000" i="1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r>
              <a:rPr lang="en-US" sz="2000" dirty="0">
                <a:solidFill>
                  <a:srgbClr val="000099"/>
                </a:solidFill>
                <a:latin typeface="Calibri" pitchFamily="34" charset="0"/>
              </a:rPr>
              <a:t>	</a:t>
            </a:r>
          </a:p>
          <a:p>
            <a:pPr defTabSz="914400" eaLnBrk="0" hangingPunct="0">
              <a:defRPr/>
            </a:pPr>
            <a:endParaRPr lang="en-US" sz="24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en-US" sz="24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en-US" sz="24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defRPr/>
            </a:pPr>
            <a:endParaRPr lang="en-US" sz="2400" dirty="0">
              <a:solidFill>
                <a:srgbClr val="000099"/>
              </a:solidFill>
              <a:latin typeface="Calibri" pitchFamily="34" charset="0"/>
            </a:endParaRPr>
          </a:p>
        </p:txBody>
      </p:sp>
      <p:pic>
        <p:nvPicPr>
          <p:cNvPr id="45059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5288" y="3140075"/>
            <a:ext cx="32004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5062" name="Рисунок 6" descr="rgb_medals_small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3" name="Рисунок 7" descr="s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4" name="Рисунок 8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425" y="150813"/>
            <a:ext cx="2735263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133350"/>
            <a:ext cx="273685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68275"/>
            <a:ext cx="2719387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6087" name="Рисунок 7" descr="rgb_medals_small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8" name="Рисунок 8" descr="s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9" name="Рисунок 9" descr="logo_whit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5"/>
          <p:cNvSpPr txBox="1">
            <a:spLocks noChangeArrowheads="1"/>
          </p:cNvSpPr>
          <p:nvPr/>
        </p:nvSpPr>
        <p:spPr bwMode="auto">
          <a:xfrm>
            <a:off x="779463" y="249238"/>
            <a:ext cx="7429500" cy="67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r>
              <a:rPr lang="en-US" altLang="en-US" sz="2400" dirty="0">
                <a:solidFill>
                  <a:srgbClr val="000099"/>
                </a:solidFill>
                <a:latin typeface="Calibri" pitchFamily="34" charset="0"/>
              </a:rPr>
              <a:t>		       </a:t>
            </a:r>
            <a:r>
              <a:rPr lang="ru-RU" altLang="en-US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Как забронировать</a:t>
            </a:r>
            <a:r>
              <a:rPr lang="en-US" altLang="en-US" sz="28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?</a:t>
            </a:r>
          </a:p>
          <a:p>
            <a:pPr algn="ctr"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endParaRPr lang="en-US" altLang="en-US" sz="24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endParaRPr lang="en-US" altLang="en-US" sz="24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endParaRPr lang="ru-RU" altLang="en-US" sz="800" u="sng" dirty="0">
              <a:solidFill>
                <a:srgbClr val="2D2D8A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r>
              <a:rPr lang="ru-RU" altLang="en-US" u="sng" dirty="0">
                <a:solidFill>
                  <a:srgbClr val="2D2D8A"/>
                </a:solidFill>
                <a:latin typeface="Calibri" pitchFamily="34" charset="0"/>
              </a:rPr>
              <a:t>Клиент </a:t>
            </a:r>
            <a:r>
              <a:rPr lang="ru-RU" altLang="en-US" dirty="0">
                <a:solidFill>
                  <a:srgbClr val="2D2D8A"/>
                </a:solidFill>
                <a:latin typeface="Calibri" pitchFamily="34" charset="0"/>
              </a:rPr>
              <a:t>                                           </a:t>
            </a:r>
            <a:r>
              <a:rPr lang="ru-RU" altLang="en-US" u="sng" dirty="0">
                <a:solidFill>
                  <a:srgbClr val="2D2D8A"/>
                </a:solidFill>
                <a:latin typeface="Calibri" pitchFamily="34" charset="0"/>
              </a:rPr>
              <a:t>Агент </a:t>
            </a:r>
          </a:p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endParaRPr lang="en-US" altLang="en-US" u="sng" dirty="0">
              <a:solidFill>
                <a:srgbClr val="2D2D8A"/>
              </a:solidFill>
              <a:latin typeface="Calibri" pitchFamily="34" charset="0"/>
            </a:endParaRPr>
          </a:p>
          <a:p>
            <a:pPr marL="1085850" lvl="1" indent="-342900"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Заполните форму бронирования с пассажиром</a:t>
            </a:r>
            <a:endParaRPr lang="en-US" altLang="en-US" sz="20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marL="1085850" lvl="1" indent="-342900"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Отправьте форму в отдел Эйр Астана </a:t>
            </a:r>
            <a:r>
              <a:rPr lang="en-US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Holidays</a:t>
            </a:r>
          </a:p>
          <a:p>
            <a:pPr marL="1085850" lvl="1" indent="-342900"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После подтверждения выпишите </a:t>
            </a:r>
            <a:r>
              <a:rPr lang="en-US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MCO/VMPD</a:t>
            </a:r>
          </a:p>
          <a:p>
            <a:pPr marL="1085850" lvl="1" indent="-342900"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Отправьте скан копию </a:t>
            </a:r>
          </a:p>
          <a:p>
            <a:pPr marL="1085850" lvl="1" indent="-342900" defTabSz="914400" eaLnBrk="0" hangingPunct="0">
              <a:spcBef>
                <a:spcPct val="50000"/>
              </a:spcBef>
              <a:buSzPct val="150000"/>
              <a:buFont typeface="Wingdings" pitchFamily="2" charset="2"/>
              <a:buChar char="§"/>
              <a:defRPr/>
            </a:pPr>
            <a:r>
              <a:rPr lang="ru-RU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Эйр Астана </a:t>
            </a:r>
            <a:r>
              <a:rPr lang="en-US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Holidays</a:t>
            </a:r>
            <a:r>
              <a:rPr lang="ru-RU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выписывает ваучер</a:t>
            </a:r>
            <a:r>
              <a:rPr lang="en-US" altLang="en-US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endParaRPr lang="en-US" altLang="en-US" sz="24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endParaRPr lang="en-US" altLang="en-US" sz="2400" dirty="0">
              <a:solidFill>
                <a:srgbClr val="000099"/>
              </a:solidFill>
              <a:latin typeface="Calibri" pitchFamily="34" charset="0"/>
            </a:endParaRPr>
          </a:p>
          <a:p>
            <a:pPr defTabSz="914400" eaLnBrk="0" hangingPunct="0">
              <a:spcBef>
                <a:spcPct val="50000"/>
              </a:spcBef>
              <a:buFont typeface="Arial" charset="0"/>
              <a:buNone/>
              <a:defRPr/>
            </a:pPr>
            <a:endParaRPr lang="ru-RU" altLang="en-US" sz="2400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4104" name="Left-Right Arrow 7"/>
          <p:cNvSpPr>
            <a:spLocks noChangeArrowheads="1"/>
          </p:cNvSpPr>
          <p:nvPr/>
        </p:nvSpPr>
        <p:spPr bwMode="auto">
          <a:xfrm>
            <a:off x="5695950" y="1422400"/>
            <a:ext cx="533400" cy="193675"/>
          </a:xfrm>
          <a:prstGeom prst="leftRightArrow">
            <a:avLst>
              <a:gd name="adj1" fmla="val 50000"/>
              <a:gd name="adj2" fmla="val 49842"/>
            </a:avLst>
          </a:prstGeom>
          <a:solidFill>
            <a:schemeClr val="accent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>
              <a:buFont typeface="Arial" charset="0"/>
              <a:buNone/>
              <a:defRPr/>
            </a:pPr>
            <a:endParaRPr lang="en-US" altLang="en-US" b="0">
              <a:latin typeface="Calibri" pitchFamily="34" charset="0"/>
            </a:endParaRPr>
          </a:p>
        </p:txBody>
      </p:sp>
      <p:sp>
        <p:nvSpPr>
          <p:cNvPr id="4105" name="Left-Right Arrow 12"/>
          <p:cNvSpPr>
            <a:spLocks noChangeArrowheads="1"/>
          </p:cNvSpPr>
          <p:nvPr/>
        </p:nvSpPr>
        <p:spPr bwMode="auto">
          <a:xfrm>
            <a:off x="2133600" y="1422400"/>
            <a:ext cx="533400" cy="193675"/>
          </a:xfrm>
          <a:prstGeom prst="leftRightArrow">
            <a:avLst>
              <a:gd name="adj1" fmla="val 50000"/>
              <a:gd name="adj2" fmla="val 49842"/>
            </a:avLst>
          </a:prstGeom>
          <a:solidFill>
            <a:schemeClr val="accent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hangingPunct="0">
              <a:buFont typeface="Arial" charset="0"/>
              <a:buNone/>
              <a:defRPr/>
            </a:pPr>
            <a:endParaRPr lang="en-US" altLang="en-US" b="0">
              <a:latin typeface="Calibri" pitchFamily="34" charset="0"/>
            </a:endParaRPr>
          </a:p>
        </p:txBody>
      </p:sp>
      <p:pic>
        <p:nvPicPr>
          <p:cNvPr id="47109" name="Picture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84200"/>
            <a:ext cx="1503363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873125"/>
            <a:ext cx="18288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4913" y="873125"/>
            <a:ext cx="26765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8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7114" name="Рисунок 10" descr="rgb_medals_small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5" name="Рисунок 11" descr="s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6" name="Рисунок 12" descr="logo_white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-939800" y="1793875"/>
            <a:ext cx="6807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 defTabSz="914400">
              <a:defRPr/>
            </a:pPr>
            <a:endParaRPr lang="ru-RU" altLang="ru-RU" sz="36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lvl="2" defTabSz="914400">
              <a:defRPr/>
            </a:pPr>
            <a:r>
              <a:rPr lang="ru-RU" altLang="ru-RU" sz="36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Спасибо за внимание!</a:t>
            </a:r>
            <a:endParaRPr lang="en-US" altLang="ru-RU" sz="36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lvl="2" defTabSz="914400">
              <a:defRPr/>
            </a:pPr>
            <a:endParaRPr lang="en-US" altLang="ru-RU" sz="36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48134" name="Рисунок 6" descr="rgb_medals_small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5" name="Рисунок 7" descr="site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6" name="Рисунок 8" descr="logo_wh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3563938" y="188913"/>
            <a:ext cx="4608512" cy="10795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7" name="Picture 2" descr="http://creativeroots.org/wp-content/uploads/2010/03/singapore_airlines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0"/>
            <a:ext cx="1979612" cy="91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4" descr="http://www.themalaysianinsider.com/assets/uploads/articles/all-nippon-airlines-logo.jpg"/>
          <p:cNvPicPr>
            <a:picLocks noChangeAspect="1" noChangeArrowheads="1"/>
          </p:cNvPicPr>
          <p:nvPr/>
        </p:nvPicPr>
        <p:blipFill>
          <a:blip r:embed="rId3" cstate="print"/>
          <a:srcRect t="28830" b="32730"/>
          <a:stretch>
            <a:fillRect/>
          </a:stretch>
        </p:blipFill>
        <p:spPr bwMode="auto">
          <a:xfrm>
            <a:off x="722313" y="876300"/>
            <a:ext cx="1905000" cy="43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8" descr="http://www.airlinersnews.com/Images/Z_Airlines_Asiana/Asiana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088" y="1655763"/>
            <a:ext cx="2006600" cy="647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0" name="Picture 6" descr="http://samuidays.ru/published/publicdata/PARADIGMANGS/attachments/SC/products_pictures/Qal%2FQatar-airways-logo_enl.jpg"/>
          <p:cNvPicPr>
            <a:picLocks noChangeAspect="1" noChangeArrowheads="1"/>
          </p:cNvPicPr>
          <p:nvPr/>
        </p:nvPicPr>
        <p:blipFill>
          <a:blip r:embed="rId5" cstate="print"/>
          <a:srcRect r="8841"/>
          <a:stretch>
            <a:fillRect/>
          </a:stretch>
        </p:blipFill>
        <p:spPr bwMode="auto">
          <a:xfrm>
            <a:off x="755650" y="1295400"/>
            <a:ext cx="1655763" cy="60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1" name="Picture 10" descr="http://toplogos.ru/images/logo-malaysia-airlin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2303463"/>
            <a:ext cx="1890713" cy="50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2" name="Picture 12" descr="http://www.airreview.com/Emirates/Big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5500" y="2781300"/>
            <a:ext cx="1801813" cy="36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3" name="Picture 14" descr="http://netdna.webdesignerdepot.com/uploads/2009/03/korean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313" y="3289300"/>
            <a:ext cx="1706562" cy="35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4" name="Picture 16" descr="http://goodlogo.com/images/logos/lufthansa_logo_2741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088" y="3716338"/>
            <a:ext cx="1800225" cy="34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5" name="Picture 18" descr="http://www.mapplr.com/wp-content/uploads/2013/02/oman-air-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088" y="4076700"/>
            <a:ext cx="1941512" cy="792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6" name="Picture 20" descr="http://goodlogo.com/images/logos/thai_airways_logo_2742.gif"/>
          <p:cNvPicPr>
            <a:picLocks noChangeAspect="1" noChangeArrowheads="1"/>
          </p:cNvPicPr>
          <p:nvPr/>
        </p:nvPicPr>
        <p:blipFill>
          <a:blip r:embed="rId11" cstate="print"/>
          <a:srcRect t="16667" b="16667"/>
          <a:stretch>
            <a:fillRect/>
          </a:stretch>
        </p:blipFill>
        <p:spPr bwMode="auto">
          <a:xfrm>
            <a:off x="899592" y="4869160"/>
            <a:ext cx="1440160" cy="43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7" name="Picture 22" descr="http://ww1.prweb.com/prfiles/2013/01/02/10284802/saa.gif"/>
          <p:cNvPicPr>
            <a:picLocks noChangeAspect="1" noChangeArrowheads="1"/>
          </p:cNvPicPr>
          <p:nvPr/>
        </p:nvPicPr>
        <p:blipFill>
          <a:blip r:embed="rId12" cstate="print"/>
          <a:srcRect t="16245" b="13361"/>
          <a:stretch>
            <a:fillRect/>
          </a:stretch>
        </p:blipFill>
        <p:spPr bwMode="auto">
          <a:xfrm>
            <a:off x="900113" y="5397500"/>
            <a:ext cx="1446212" cy="40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8" name="Picture 26" descr="https://encrypted-tbn1.gstatic.com/images?q=tbn:ANd9GcSNXgXobkYHDS_F0RwssEaME0cmU4rL_QPeVvUsxtUFn_XdJAgnJw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32363" y="1341438"/>
            <a:ext cx="1439862" cy="684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9" name="Picture 28" descr="http://www.turkishairlines.com/download/kurumsal/newlogo_2011/jpg/02.jpg"/>
          <p:cNvPicPr>
            <a:picLocks noChangeAspect="1" noChangeArrowheads="1"/>
          </p:cNvPicPr>
          <p:nvPr/>
        </p:nvPicPr>
        <p:blipFill>
          <a:blip r:embed="rId14" cstate="print"/>
          <a:srcRect t="21893" b="27023"/>
          <a:stretch>
            <a:fillRect/>
          </a:stretch>
        </p:blipFill>
        <p:spPr bwMode="auto">
          <a:xfrm>
            <a:off x="4932363" y="1916113"/>
            <a:ext cx="2303462" cy="50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210" name="AutoShape 30" descr="http://img4.wikia.nocookie.net/__cb20100515081108/logopedia/images/7/7d/Garuda_Indones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8211" name="AutoShape 32" descr="http://img4.wikia.nocookie.net/__cb20100515081108/logopedia/images/7/7d/Garuda_Indones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8212" name="Picture 34" descr="http://www.logodesignblog.net/logos/garuda-indonesia-logo.jpg"/>
          <p:cNvPicPr>
            <a:picLocks noChangeAspect="1" noChangeArrowheads="1"/>
          </p:cNvPicPr>
          <p:nvPr/>
        </p:nvPicPr>
        <p:blipFill>
          <a:blip r:embed="rId15" cstate="print"/>
          <a:srcRect t="29411" b="23529"/>
          <a:stretch>
            <a:fillRect/>
          </a:stretch>
        </p:blipFill>
        <p:spPr bwMode="auto">
          <a:xfrm>
            <a:off x="4932363" y="2420938"/>
            <a:ext cx="2016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13" name="AutoShape 36" descr="http://img4.wikia.nocookie.net/__cb20100515081108/logopedia/images/7/7d/Garuda_Indonesia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>
              <a:latin typeface="Calibri" pitchFamily="34" charset="0"/>
            </a:endParaRPr>
          </a:p>
        </p:txBody>
      </p:sp>
      <p:pic>
        <p:nvPicPr>
          <p:cNvPr id="8214" name="Picture 38" descr="http://www.myairlinenews.com/admin/images/gallery/AhwHbQ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32363" y="2997200"/>
            <a:ext cx="21605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5" name="Picture 40" descr="http://upload.wikimedia.org/wikipedia/commons/thumb/3/3f/Japan_Airlines_logo.svg/1280px-Japan_Airlines_logo.svg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35600" y="3357563"/>
            <a:ext cx="1439863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6" name="Picture 42" descr="http://upload.wikimedia.org/wikipedia/sr/2/2f/Virgin_Australia_logo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59338" y="4005263"/>
            <a:ext cx="1676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7" name="Picture 44" descr="http://upload.wikimedia.org/wikipedia/commons/1/10/New_Swiss_International_Airlines_Logo,_October_2011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932363" y="4581525"/>
            <a:ext cx="1600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8" name="Picture 46" descr="http://netdna.webdesignerdepot.com/uploads/2009/03/austrian2.gif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932363" y="5145087"/>
            <a:ext cx="1214437" cy="50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19" name="Рисунок 28" descr="logo_slogons_eng.pn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643438" y="333375"/>
            <a:ext cx="259238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20" name="TextBox 31"/>
          <p:cNvSpPr txBox="1">
            <a:spLocks noChangeArrowheads="1"/>
          </p:cNvSpPr>
          <p:nvPr/>
        </p:nvSpPr>
        <p:spPr bwMode="auto">
          <a:xfrm>
            <a:off x="3635375" y="333375"/>
            <a:ext cx="898525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4000">
                <a:solidFill>
                  <a:srgbClr val="C00000"/>
                </a:solidFill>
              </a:rPr>
              <a:t>12.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5825" y="3960813"/>
            <a:ext cx="1728788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Business Insider  </a:t>
            </a:r>
            <a:r>
              <a:rPr lang="ru-RU" sz="24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Рейтинг</a:t>
            </a:r>
            <a:endParaRPr lang="en-US" sz="24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defRPr/>
            </a:pPr>
            <a:r>
              <a:rPr lang="en-US" sz="24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2014</a:t>
            </a:r>
            <a:endParaRPr lang="en-US" sz="2400" dirty="0">
              <a:latin typeface="Arial" charset="0"/>
            </a:endParaRPr>
          </a:p>
        </p:txBody>
      </p:sp>
      <p:grpSp>
        <p:nvGrpSpPr>
          <p:cNvPr id="2" name="Группа 31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8224" name="Рисунок 33" descr="rgb_medals_small.png"/>
            <p:cNvPicPr>
              <a:picLocks noChangeAspect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5" name="Рисунок 34" descr="site.pn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26" name="Рисунок 35" descr="logo_white.png"/>
            <p:cNvPicPr>
              <a:picLocks noChangeAspect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49"/>
          <p:cNvGraphicFramePr>
            <a:graphicFrameLocks noGrp="1"/>
          </p:cNvGraphicFramePr>
          <p:nvPr/>
        </p:nvGraphicFramePr>
        <p:xfrm>
          <a:off x="465138" y="1187450"/>
          <a:ext cx="7639050" cy="3721101"/>
        </p:xfrm>
        <a:graphic>
          <a:graphicData uri="http://schemas.openxmlformats.org/drawingml/2006/table">
            <a:tbl>
              <a:tblPr/>
              <a:tblGrid>
                <a:gridCol w="4808171"/>
                <a:gridCol w="2830879"/>
              </a:tblGrid>
              <a:tr h="561675"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Тип ВС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Количество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+mj-lt"/>
                        <a:ea typeface="ＭＳ Ｐゴシック" pitchFamily="-105" charset="-128"/>
                        <a:cs typeface="Lucida Sans Unicode" pitchFamily="34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571"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Boeing 767-300 ER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3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571"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Boeing 757-200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5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+mj-lt"/>
                        <a:ea typeface="ＭＳ Ｐゴシック" pitchFamily="-105" charset="-128"/>
                        <a:cs typeface="Lucida Sans Unicode" pitchFamily="34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571"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Airbus A321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4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A0"/>
                        </a:solidFill>
                        <a:effectLst/>
                        <a:latin typeface="+mj-lt"/>
                        <a:ea typeface="ＭＳ Ｐゴシック" pitchFamily="-105" charset="-128"/>
                        <a:cs typeface="Lucida Sans Unicode" pitchFamily="34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571"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Airbus A320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8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571"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Airbus A319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1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6571"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Embraer 190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A0"/>
                          </a:solidFill>
                          <a:effectLst/>
                          <a:latin typeface="+mj-lt"/>
                          <a:ea typeface="ＭＳ Ｐゴシック" pitchFamily="-105" charset="-128"/>
                          <a:cs typeface="Lucida Sans Unicode" pitchFamily="34" charset="0"/>
                        </a:rPr>
                        <a:t>9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2" name="TextBox 4"/>
          <p:cNvSpPr txBox="1">
            <a:spLocks noChangeArrowheads="1"/>
          </p:cNvSpPr>
          <p:nvPr/>
        </p:nvSpPr>
        <p:spPr bwMode="auto">
          <a:xfrm>
            <a:off x="2797175" y="5091113"/>
            <a:ext cx="37449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kk-KZ" altLang="ru-RU" sz="2800" dirty="0">
                <a:solidFill>
                  <a:srgbClr val="0000A0"/>
                </a:solidFill>
                <a:latin typeface="+mj-lt"/>
              </a:rPr>
              <a:t>Общее количество </a:t>
            </a:r>
            <a:r>
              <a:rPr lang="ru-RU" altLang="ru-RU" sz="2800" dirty="0">
                <a:solidFill>
                  <a:srgbClr val="0000A0"/>
                </a:solidFill>
                <a:latin typeface="+mj-lt"/>
              </a:rPr>
              <a:t>- 3</a:t>
            </a:r>
            <a:r>
              <a:rPr lang="en-US" altLang="ru-RU" sz="2800" dirty="0">
                <a:solidFill>
                  <a:srgbClr val="0000A0"/>
                </a:solidFill>
                <a:latin typeface="+mj-lt"/>
              </a:rPr>
              <a:t>0</a:t>
            </a:r>
            <a:endParaRPr lang="ru-RU" altLang="ru-RU" sz="2800" dirty="0">
              <a:solidFill>
                <a:srgbClr val="0000A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0400" y="317500"/>
            <a:ext cx="7607300" cy="4619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400" kern="0" dirty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Обновление </a:t>
            </a:r>
            <a:r>
              <a:rPr lang="ru-RU" sz="24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авиапарка</a:t>
            </a:r>
            <a:endParaRPr lang="en-US" sz="2400" kern="0" dirty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9248" name="Рисунок 8" descr="rgb_medals_small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49" name="Рисунок 9" descr="s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50" name="Рисунок 10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111.jpg"/>
          <p:cNvPicPr>
            <a:picLocks noChangeAspect="1"/>
          </p:cNvPicPr>
          <p:nvPr/>
        </p:nvPicPr>
        <p:blipFill>
          <a:blip r:embed="rId3" cstate="print"/>
          <a:srcRect l="10004" t="81062" r="612"/>
          <a:stretch>
            <a:fillRect/>
          </a:stretch>
        </p:blipFill>
        <p:spPr bwMode="auto">
          <a:xfrm>
            <a:off x="0" y="5486400"/>
            <a:ext cx="914400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89625"/>
            <a:ext cx="1795463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12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65825" y="5630863"/>
            <a:ext cx="208597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Janar.J\Desktop\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538" y="5600700"/>
            <a:ext cx="208597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5538788" cy="5461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6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+mn-cs"/>
              </a:rPr>
              <a:t>Новы</a:t>
            </a:r>
            <a:r>
              <a:rPr lang="kk-KZ" altLang="ru-RU" sz="36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+mn-cs"/>
              </a:rPr>
              <a:t>й </a:t>
            </a:r>
            <a:r>
              <a:rPr lang="en-US" altLang="ru-RU" sz="36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34" charset="-128"/>
                <a:cs typeface="+mn-cs"/>
              </a:rPr>
              <a:t>Boeing</a:t>
            </a:r>
            <a:r>
              <a:rPr lang="ru-RU" altLang="ru-RU" sz="36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+mn-cs"/>
              </a:rPr>
              <a:t> 767</a:t>
            </a:r>
            <a:endParaRPr lang="en-US" altLang="ru-RU" sz="3600" kern="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74713" y="987425"/>
            <a:ext cx="7370762" cy="4757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2294" name="Рисунок 6" descr="rgb_medals_small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Рисунок 7" descr="s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" name="Рисунок 8" descr="logo_white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835696" y="187325"/>
            <a:ext cx="6121400" cy="76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600" kern="0" dirty="0" smtClean="0">
                <a:solidFill>
                  <a:srgbClr val="CC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+mn-cs"/>
              </a:rPr>
              <a:t>Бизнес-класс – 30 мест</a:t>
            </a:r>
            <a:endParaRPr lang="en-US" altLang="ru-RU" sz="3600" kern="0" dirty="0" smtClean="0">
              <a:solidFill>
                <a:srgbClr val="CC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67544" y="949325"/>
            <a:ext cx="8332787" cy="4481513"/>
          </a:xfrm>
          <a:effectLst>
            <a:softEdge rad="112500"/>
          </a:effectLst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0" y="5949950"/>
            <a:ext cx="9144000" cy="566738"/>
            <a:chOff x="0" y="5445224"/>
            <a:chExt cx="9144000" cy="56692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5445224"/>
              <a:ext cx="9144000" cy="566928"/>
            </a:xfrm>
            <a:prstGeom prst="rect">
              <a:avLst/>
            </a:prstGeom>
            <a:solidFill>
              <a:srgbClr val="0F2142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3318" name="Рисунок 6" descr="rgb_medals_small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517232"/>
              <a:ext cx="1152127" cy="418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9" name="Рисунок 7" descr="site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5696" y="5661248"/>
              <a:ext cx="792088" cy="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0" name="Рисунок 8" descr="logo_white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36296" y="5549272"/>
              <a:ext cx="1376102" cy="338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Край 7">
    <a:dk1>
      <a:srgbClr val="000000"/>
    </a:dk1>
    <a:lt1>
      <a:srgbClr val="FFFFFF"/>
    </a:lt1>
    <a:dk2>
      <a:srgbClr val="006633"/>
    </a:dk2>
    <a:lt2>
      <a:srgbClr val="5F5F5F"/>
    </a:lt2>
    <a:accent1>
      <a:srgbClr val="CC9900"/>
    </a:accent1>
    <a:accent2>
      <a:srgbClr val="3B812F"/>
    </a:accent2>
    <a:accent3>
      <a:srgbClr val="FFFFFF"/>
    </a:accent3>
    <a:accent4>
      <a:srgbClr val="000000"/>
    </a:accent4>
    <a:accent5>
      <a:srgbClr val="E2CAAA"/>
    </a:accent5>
    <a:accent6>
      <a:srgbClr val="35742A"/>
    </a:accent6>
    <a:hlink>
      <a:srgbClr val="996600"/>
    </a:hlink>
    <a:folHlink>
      <a:srgbClr val="AFBF39"/>
    </a:folHlink>
  </a:clrScheme>
  <a:fontScheme name="1_Край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</TotalTime>
  <Words>722</Words>
  <Application>Microsoft Office PowerPoint</Application>
  <PresentationFormat>Экран (4:3)</PresentationFormat>
  <Paragraphs>256</Paragraphs>
  <Slides>36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Новый Boeing 767</vt:lpstr>
      <vt:lpstr>Бизнес-класс – 30 мест</vt:lpstr>
      <vt:lpstr>Эконом-класс – 193 места</vt:lpstr>
      <vt:lpstr>Обновление бизнес класса Boeing 757  </vt:lpstr>
      <vt:lpstr>Слайд 12</vt:lpstr>
      <vt:lpstr>Униформа бортпроводников</vt:lpstr>
      <vt:lpstr>ECONOMY  SLEEPER  PRODUCT</vt:lpstr>
      <vt:lpstr>Преимущества перед полетом</vt:lpstr>
      <vt:lpstr>Набор для сна</vt:lpstr>
      <vt:lpstr>Набор для путешествия</vt:lpstr>
      <vt:lpstr>Система развлечения бизнес класса</vt:lpstr>
      <vt:lpstr>Обслуживание на борту</vt:lpstr>
      <vt:lpstr>Напитки и питание</vt:lpstr>
      <vt:lpstr>Слайд 21</vt:lpstr>
      <vt:lpstr>Слайд 22</vt:lpstr>
      <vt:lpstr>Новые направления на период летней навигации 2015 года: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Air Astana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Economy Sleeper</dc:title>
  <dc:creator>Vladislava Zayarnaya</dc:creator>
  <cp:lastModifiedBy>Yevgeniy.D</cp:lastModifiedBy>
  <cp:revision>125</cp:revision>
  <dcterms:created xsi:type="dcterms:W3CDTF">2014-09-18T06:44:58Z</dcterms:created>
  <dcterms:modified xsi:type="dcterms:W3CDTF">2015-02-27T05:34:40Z</dcterms:modified>
</cp:coreProperties>
</file>